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</p:sldMasterIdLst>
  <p:notesMasterIdLst>
    <p:notesMasterId r:id="rId60"/>
  </p:notesMasterIdLst>
  <p:handoutMasterIdLst>
    <p:handoutMasterId r:id="rId61"/>
  </p:handoutMasterIdLst>
  <p:sldIdLst>
    <p:sldId id="493" r:id="rId2"/>
    <p:sldId id="529" r:id="rId3"/>
    <p:sldId id="531" r:id="rId4"/>
    <p:sldId id="532" r:id="rId5"/>
    <p:sldId id="533" r:id="rId6"/>
    <p:sldId id="534" r:id="rId7"/>
    <p:sldId id="535" r:id="rId8"/>
    <p:sldId id="536" r:id="rId9"/>
    <p:sldId id="537" r:id="rId10"/>
    <p:sldId id="539" r:id="rId11"/>
    <p:sldId id="540" r:id="rId12"/>
    <p:sldId id="542" r:id="rId13"/>
    <p:sldId id="543" r:id="rId14"/>
    <p:sldId id="546" r:id="rId15"/>
    <p:sldId id="547" r:id="rId16"/>
    <p:sldId id="545" r:id="rId17"/>
    <p:sldId id="548" r:id="rId18"/>
    <p:sldId id="544" r:id="rId19"/>
    <p:sldId id="549" r:id="rId20"/>
    <p:sldId id="550" r:id="rId21"/>
    <p:sldId id="551" r:id="rId22"/>
    <p:sldId id="552" r:id="rId23"/>
    <p:sldId id="553" r:id="rId24"/>
    <p:sldId id="555" r:id="rId25"/>
    <p:sldId id="554" r:id="rId26"/>
    <p:sldId id="556" r:id="rId27"/>
    <p:sldId id="557" r:id="rId28"/>
    <p:sldId id="558" r:id="rId29"/>
    <p:sldId id="559" r:id="rId30"/>
    <p:sldId id="560" r:id="rId31"/>
    <p:sldId id="561" r:id="rId32"/>
    <p:sldId id="562" r:id="rId33"/>
    <p:sldId id="568" r:id="rId34"/>
    <p:sldId id="570" r:id="rId35"/>
    <p:sldId id="569" r:id="rId36"/>
    <p:sldId id="571" r:id="rId37"/>
    <p:sldId id="564" r:id="rId38"/>
    <p:sldId id="574" r:id="rId39"/>
    <p:sldId id="575" r:id="rId40"/>
    <p:sldId id="576" r:id="rId41"/>
    <p:sldId id="577" r:id="rId42"/>
    <p:sldId id="565" r:id="rId43"/>
    <p:sldId id="578" r:id="rId44"/>
    <p:sldId id="566" r:id="rId45"/>
    <p:sldId id="579" r:id="rId46"/>
    <p:sldId id="580" r:id="rId47"/>
    <p:sldId id="567" r:id="rId48"/>
    <p:sldId id="581" r:id="rId49"/>
    <p:sldId id="582" r:id="rId50"/>
    <p:sldId id="583" r:id="rId51"/>
    <p:sldId id="587" r:id="rId52"/>
    <p:sldId id="585" r:id="rId53"/>
    <p:sldId id="586" r:id="rId54"/>
    <p:sldId id="588" r:id="rId55"/>
    <p:sldId id="589" r:id="rId56"/>
    <p:sldId id="590" r:id="rId57"/>
    <p:sldId id="591" r:id="rId58"/>
    <p:sldId id="527" r:id="rId59"/>
  </p:sldIdLst>
  <p:sldSz cx="9144000" cy="6858000" type="screen4x3"/>
  <p:notesSz cx="6794500" cy="9906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99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666"/>
  </p:normalViewPr>
  <p:slideViewPr>
    <p:cSldViewPr>
      <p:cViewPr varScale="1">
        <p:scale>
          <a:sx n="99" d="100"/>
          <a:sy n="99" d="100"/>
        </p:scale>
        <p:origin x="176" y="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t" anchorCtr="0" compatLnSpc="1">
            <a:prstTxWarp prst="textNoShape">
              <a:avLst/>
            </a:prstTxWarp>
          </a:bodyPr>
          <a:lstStyle>
            <a:lvl1pPr defTabSz="881063" eaLnBrk="1" hangingPunct="1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t" anchorCtr="0" compatLnSpc="1">
            <a:prstTxWarp prst="textNoShape">
              <a:avLst/>
            </a:prstTxWarp>
          </a:bodyPr>
          <a:lstStyle>
            <a:lvl1pPr algn="r" defTabSz="881063" eaLnBrk="1" hangingPunct="1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b" anchorCtr="0" compatLnSpc="1">
            <a:prstTxWarp prst="textNoShape">
              <a:avLst/>
            </a:prstTxWarp>
          </a:bodyPr>
          <a:lstStyle>
            <a:lvl1pPr defTabSz="881063" eaLnBrk="1" hangingPunct="1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2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b" anchorCtr="0" compatLnSpc="1">
            <a:prstTxWarp prst="textNoShape">
              <a:avLst/>
            </a:prstTxWarp>
          </a:bodyPr>
          <a:lstStyle>
            <a:lvl1pPr algn="r" defTabSz="881063" eaLnBrk="1" hangingPunct="1">
              <a:defRPr sz="1200">
                <a:latin typeface="Arial" charset="0"/>
              </a:defRPr>
            </a:lvl1pPr>
          </a:lstStyle>
          <a:p>
            <a:fld id="{B69D67A8-18F0-274E-B237-067DDE9E83B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t" anchorCtr="0" compatLnSpc="1">
            <a:prstTxWarp prst="textNoShape">
              <a:avLst/>
            </a:prstTxWarp>
          </a:bodyPr>
          <a:lstStyle>
            <a:lvl1pPr defTabSz="954088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t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b" anchorCtr="0" compatLnSpc="1">
            <a:prstTxWarp prst="textNoShape">
              <a:avLst/>
            </a:prstTxWarp>
          </a:bodyPr>
          <a:lstStyle>
            <a:lvl1pPr defTabSz="954088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b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300">
                <a:latin typeface="Arial" charset="0"/>
              </a:defRPr>
            </a:lvl1pPr>
          </a:lstStyle>
          <a:p>
            <a:fld id="{4D0EE483-B24D-EA49-8CCF-333277E5F39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5864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4444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男追女的例子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84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>
            <a:spLocks noChangeArrowheads="1"/>
          </p:cNvSpPr>
          <p:nvPr userDrawn="1"/>
        </p:nvSpPr>
        <p:spPr bwMode="auto">
          <a:xfrm>
            <a:off x="684213" y="6381750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zh-CN" altLang="en-US" noProof="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charset="0"/>
              <a:buNone/>
              <a:defRPr sz="2800"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5737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85D3A1-E2A5-3343-A5A9-2F8137E7F378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6543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1124744"/>
            <a:ext cx="2001837" cy="4895056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66738" y="1124744"/>
            <a:ext cx="5854700" cy="4895056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4795B-A3DC-984A-8335-44F45EA2DA75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123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章节总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pic>
        <p:nvPicPr>
          <p:cNvPr id="7" name="图片 1" descr="小象学院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13"/>
          <p:cNvSpPr txBox="1">
            <a:spLocks noChangeArrowheads="1"/>
          </p:cNvSpPr>
          <p:nvPr userDrawn="1"/>
        </p:nvSpPr>
        <p:spPr bwMode="auto">
          <a:xfrm>
            <a:off x="6350000" y="644525"/>
            <a:ext cx="185738" cy="36830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9pPr>
          </a:lstStyle>
          <a:p>
            <a:pPr eaLnBrk="1" hangingPunct="1">
              <a:defRPr/>
            </a:pPr>
            <a:endParaRPr lang="zh-CN" altLang="en-US" sz="1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147248" cy="4929410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601894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TextBox 5"/>
          <p:cNvSpPr txBox="1">
            <a:spLocks noChangeArrowheads="1"/>
          </p:cNvSpPr>
          <p:nvPr userDrawn="1"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pic>
        <p:nvPicPr>
          <p:cNvPr id="5" name="图片 1" descr="小象学院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84213" y="511175"/>
            <a:ext cx="1079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9CAC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zh-CN" sz="2000" b="1">
                <a:solidFill>
                  <a:schemeClr val="bg1"/>
                </a:solidFill>
                <a:latin typeface="Verdana" pitchFamily="34" charset="0"/>
                <a:cs typeface="宋体" charset="0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52939853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C42D9C-043B-2845-980E-F80ADD88464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858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F922CC-431C-5747-B40F-B2CCFBB61B1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6586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723E1C-108E-FA4B-BF2A-381700F69B7C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146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576064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3765DA-E0FF-5F49-B67C-E5EA987C61D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353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9FD08-18BC-C040-AAC2-F0C32055FCF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6431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286B2B-0E90-C340-B985-367E1A019766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7674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3008313" cy="129614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124744"/>
            <a:ext cx="5111750" cy="50014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2492896"/>
            <a:ext cx="3008313" cy="363326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46A33E-D255-B24B-A3D5-683D67FFFBE3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1639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1196751"/>
            <a:ext cx="5486400" cy="35308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 smtClean="0"/>
              <a:t>Drag picture to placeholder or click icon to add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6539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853A1D-3B8E-344C-8B84-D58E886FCD3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13093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341438"/>
            <a:ext cx="8001000" cy="467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fld id="{C98304A1-E225-2441-A81C-33F89E42876E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11" name="TextBox 5"/>
          <p:cNvSpPr txBox="1">
            <a:spLocks noChangeArrowheads="1"/>
          </p:cNvSpPr>
          <p:nvPr userDrawn="1"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pic>
        <p:nvPicPr>
          <p:cNvPr id="1032" name="图片 1" descr="小象学院Logo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1" r:id="rId12"/>
    <p:sldLayoutId id="2147483892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+mj-lt"/>
          <a:ea typeface="宋体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o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n"/>
        <a:defRPr kumimoji="1" sz="26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o"/>
        <a:defRPr kumimoji="1" sz="23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hixing/xing_nlp/tree/master/word2vec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llabedit.com/qvpc6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346825" cy="561975"/>
          </a:xfrm>
        </p:spPr>
        <p:txBody>
          <a:bodyPr/>
          <a:lstStyle/>
          <a:p>
            <a:pPr eaLnBrk="1" hangingPunct="1"/>
            <a:r>
              <a:rPr kumimoji="0" lang="zh-CN" altLang="en-US" b="1">
                <a:solidFill>
                  <a:srgbClr val="00B0F0"/>
                </a:solidFill>
                <a:latin typeface="微软雅黑" charset="-122"/>
                <a:ea typeface="微软雅黑" charset="-122"/>
              </a:rPr>
              <a:t>法律声明</a:t>
            </a:r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468313" y="1196975"/>
            <a:ext cx="8229600" cy="5145088"/>
          </a:xfrm>
        </p:spPr>
        <p:txBody>
          <a:bodyPr/>
          <a:lstStyle/>
          <a:p>
            <a:pPr eaLnBrk="1" hangingPunct="1"/>
            <a:r>
              <a:rPr kumimoji="0" lang="zh-CN" altLang="en-US"/>
              <a:t>本课件包括：演示文稿，示例，代码，题库，视频和声音等，小象学院拥有完全知识产权的权利；只限于善意学习者在本课程使用，不得在课程范围外向任何第三方散播。任何其他人或机构不得盗版、复制、仿造其中的创意，我们将保留一切通过法律手段追究违反者的权利。</a:t>
            </a:r>
            <a:endParaRPr kumimoji="0" lang="en-US" altLang="zh-CN"/>
          </a:p>
          <a:p>
            <a:pPr eaLnBrk="1" hangingPunct="1"/>
            <a:endParaRPr kumimoji="0" lang="en-US" altLang="zh-CN"/>
          </a:p>
          <a:p>
            <a:pPr eaLnBrk="1" hangingPunct="1"/>
            <a:r>
              <a:rPr kumimoji="0" lang="zh-CN" altLang="en-US"/>
              <a:t>课程详情请咨询</a:t>
            </a:r>
            <a:endParaRPr kumimoji="0" lang="en-US" altLang="zh-CN"/>
          </a:p>
          <a:p>
            <a:pPr lvl="1" eaLnBrk="1" hangingPunct="1"/>
            <a:r>
              <a:rPr kumimoji="0" lang="zh-CN" altLang="en-US" sz="2400"/>
              <a:t>微信公众号：小象</a:t>
            </a:r>
            <a:endParaRPr kumimoji="0" lang="en-US" altLang="zh-CN" sz="2400"/>
          </a:p>
          <a:p>
            <a:pPr lvl="1" eaLnBrk="1" hangingPunct="1"/>
            <a:r>
              <a:rPr kumimoji="0" lang="zh-CN" altLang="en-US" sz="2400"/>
              <a:t>新浪微博：</a:t>
            </a:r>
            <a:r>
              <a:rPr kumimoji="0" lang="en-US" altLang="zh-CN" sz="2400"/>
              <a:t>ChinaHadoop</a:t>
            </a:r>
            <a:endParaRPr kumimoji="0" lang="zh-CN" altLang="en-US" sz="2400"/>
          </a:p>
        </p:txBody>
      </p:sp>
      <p:pic>
        <p:nvPicPr>
          <p:cNvPr id="512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213100"/>
            <a:ext cx="22320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机器学习回顾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dirty="0" smtClean="0"/>
                  <a:t>优化目标函数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Batch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Gradient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Descent</a:t>
                </a:r>
              </a:p>
              <a:p>
                <a:pPr lvl="2"/>
                <a:r>
                  <a:rPr lang="zh-CN" altLang="en-US" dirty="0" smtClean="0"/>
                  <a:t>必须遍历所有的训练数据才更新一次</a:t>
                </a:r>
                <a:endParaRPr lang="en-US" altLang="zh-CN" dirty="0" smtClean="0"/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Stochastic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/>
                  <a:t>Gradient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Descent</a:t>
                </a:r>
                <a:r>
                  <a:rPr lang="zh-CN" altLang="en-US" dirty="0" smtClean="0"/>
                  <a:t> 随机梯度下降法</a:t>
                </a:r>
                <a:endParaRPr lang="en-US" altLang="zh-CN" dirty="0" smtClean="0"/>
              </a:p>
              <a:p>
                <a:pPr marL="1374775" lvl="2" indent="-457200">
                  <a:buFont typeface="+mj-lt"/>
                  <a:buAutoNum type="arabicPeriod"/>
                </a:pPr>
                <a:r>
                  <a:rPr lang="zh-CN" altLang="en-US" dirty="0" smtClean="0"/>
                  <a:t>初始化参数</a:t>
                </a:r>
                <a:endParaRPr lang="en-US" altLang="zh-CN" dirty="0" smtClean="0"/>
              </a:p>
              <a:p>
                <a:pPr marL="1763713" lvl="3" indent="-45720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Θ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charset="0"/>
                      </a:rPr>
                      <m:t>unifor</m:t>
                    </m:r>
                  </m:oMath>
                </a14:m>
                <a:r>
                  <a:rPr lang="en-US" altLang="zh-CN" dirty="0" smtClean="0"/>
                  <a:t>m(d)</a:t>
                </a:r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pPr marL="1374775" lvl="2" indent="-457200">
                  <a:buFont typeface="+mj-lt"/>
                  <a:buAutoNum type="arabicPeriod"/>
                </a:pPr>
                <a:r>
                  <a:rPr lang="zh-CN" altLang="en-US" dirty="0" smtClean="0"/>
                  <a:t>随机抽取</a:t>
                </a:r>
                <a:r>
                  <a:rPr lang="zh-CN" altLang="en-US" dirty="0" smtClean="0">
                    <a:solidFill>
                      <a:schemeClr val="accent2"/>
                    </a:solidFill>
                  </a:rPr>
                  <a:t>一个</a:t>
                </a:r>
                <a:r>
                  <a:rPr lang="zh-CN" altLang="en-US" dirty="0" smtClean="0"/>
                  <a:t>数据点</a:t>
                </a:r>
                <a:r>
                  <a:rPr lang="en-US" altLang="zh-CN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),</a:t>
                </a:r>
                <a:r>
                  <a:rPr lang="zh-CN" altLang="en-US" dirty="0" smtClean="0"/>
                  <a:t>计算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charset="0"/>
                      </a:rPr>
                      <m:t>偏导数</m:t>
                    </m:r>
                  </m:oMath>
                </a14:m>
                <a:endParaRPr lang="en-US" altLang="zh-CN" i="1" dirty="0" smtClean="0">
                  <a:latin typeface="Cambria Math" charset="0"/>
                </a:endParaRPr>
              </a:p>
              <a:p>
                <a:pPr marL="1649413" lvl="3" indent="-342900"/>
                <a14:m>
                  <m:oMath xmlns:m="http://schemas.openxmlformats.org/officeDocument/2006/math">
                    <m:r>
                      <a:rPr lang="zh-CN" altLang="en-US" dirty="0">
                        <a:latin typeface="Cambria Math" charset="0"/>
                      </a:rPr>
                      <m:t>∇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charset="0"/>
                      </a:rPr>
                      <m:t>Θ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r>
                      <a:rPr lang="zh-CN" altLang="en-US" b="0" i="1" dirty="0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charset="0"/>
                          </a:rPr>
                          <m:t>Obj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latin typeface="Cambria Math" charset="0"/>
                              </a:rPr>
                              <m:t>Θ</m:t>
                            </m:r>
                            <m:r>
                              <a:rPr lang="en-US" altLang="zh-CN" b="0" i="0" dirty="0" smtClean="0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b="0" i="0" dirty="0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latin typeface="Cambria Math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latin typeface="Cambria Math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altLang="zh-CN" b="0" i="0" dirty="0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0" dirty="0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latin typeface="Cambria Math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latin typeface="Cambria Math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b="0" i="1" dirty="0" smtClean="0">
                            <a:latin typeface="Cambria Math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b="0" i="1" dirty="0" smtClean="0">
                            <a:latin typeface="Cambria Math" charset="0"/>
                          </a:rPr>
                          <m:t>Θ</m:t>
                        </m:r>
                      </m:den>
                    </m:f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charset="0"/>
                          </a:rPr>
                          <m:t>𝜕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charset="0"/>
                          </a:rPr>
                          <m:t>Θ</m:t>
                        </m:r>
                      </m:den>
                    </m:f>
                    <m:r>
                      <a:rPr lang="en-US" altLang="zh-CN" i="1" dirty="0">
                        <a:latin typeface="Cambria Math" charset="0"/>
                      </a:rPr>
                      <m:t>𝑂𝑏𝑗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Θ</m:t>
                    </m:r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r>
                      <a:rPr lang="zh-CN" altLang="en-US" i="1" dirty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r>
                      <a:rPr lang="zh-CN" altLang="en-US" i="1" dirty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b="0" dirty="0" smtClean="0"/>
              </a:p>
              <a:p>
                <a:pPr marL="1374775" lvl="2" indent="-457200">
                  <a:buFont typeface="+mj-lt"/>
                  <a:buAutoNum type="arabicPeriod"/>
                </a:pPr>
                <a:r>
                  <a:rPr lang="zh-CN" altLang="en-US" b="0" dirty="0" smtClean="0"/>
                  <a:t>更新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charset="0"/>
                      </a:rPr>
                      <m:t>参数</m:t>
                    </m:r>
                  </m:oMath>
                </a14:m>
                <a:endParaRPr lang="en-US" altLang="zh-CN" i="1" dirty="0" smtClean="0">
                  <a:latin typeface="Cambria Math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Θ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Θ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</a:rPr>
                      <m:t>−</m:t>
                    </m:r>
                    <m:r>
                      <a:rPr lang="en-US" altLang="zh-CN" b="0" i="1" smtClean="0">
                        <a:latin typeface="Cambria Math" charset="0"/>
                      </a:rPr>
                      <m:t>𝜂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0" smtClean="0">
                        <a:latin typeface="Cambria Math" charset="0"/>
                      </a:rPr>
                      <m:t>∇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Θ</m:t>
                    </m:r>
                  </m:oMath>
                </a14:m>
                <a:endParaRPr lang="en-US" altLang="zh-CN" dirty="0" smtClean="0"/>
              </a:p>
              <a:p>
                <a:pPr marL="1374775" lvl="2" indent="-457200">
                  <a:buFont typeface="+mj-lt"/>
                  <a:buAutoNum type="arabicPeriod"/>
                </a:pPr>
                <a:r>
                  <a:rPr lang="zh-CN" altLang="en-US" dirty="0" smtClean="0"/>
                  <a:t>适当的条件更新</a:t>
                </a:r>
                <a:r>
                  <a:rPr lang="en-US" altLang="zh-CN" dirty="0" smtClean="0"/>
                  <a:t>learning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rate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zh-CN" altLang="en-US" b="0" dirty="0" smtClean="0"/>
                  <a:t>，返回</a:t>
                </a:r>
                <a:r>
                  <a:rPr lang="en-US" altLang="zh-CN" b="0" dirty="0" smtClean="0"/>
                  <a:t>2</a:t>
                </a:r>
                <a:r>
                  <a:rPr lang="zh-CN" altLang="en-US" b="0" dirty="0" smtClean="0"/>
                  <a:t>，直到收敛</a:t>
                </a:r>
                <a:endParaRPr lang="en-US" altLang="zh-CN" b="0" dirty="0" smtClean="0"/>
              </a:p>
              <a:p>
                <a:pPr lvl="2"/>
                <a:endParaRPr lang="en-US" altLang="zh-CN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2474" b="-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60797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机器学习回顾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zh-CN" altLang="en-US" dirty="0" smtClean="0"/>
                  <a:t>优化目标函数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Batch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Gradient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Descent</a:t>
                </a:r>
              </a:p>
              <a:p>
                <a:pPr lvl="2"/>
                <a:r>
                  <a:rPr lang="zh-CN" altLang="en-US" dirty="0" smtClean="0"/>
                  <a:t>必须遍历所有的训练数据才更新一次</a:t>
                </a:r>
                <a:endParaRPr lang="en-US" altLang="zh-CN" dirty="0" smtClean="0"/>
              </a:p>
              <a:p>
                <a:pPr lvl="1"/>
                <a:r>
                  <a:rPr lang="en-US" dirty="0"/>
                  <a:t>Stochastic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Gradient</a:t>
                </a:r>
                <a:r>
                  <a:rPr lang="zh-CN" altLang="en-US" dirty="0"/>
                  <a:t> </a:t>
                </a:r>
                <a:r>
                  <a:rPr lang="en-US" altLang="zh-CN" dirty="0" smtClean="0"/>
                  <a:t>Descent</a:t>
                </a:r>
              </a:p>
              <a:p>
                <a:pPr lvl="2"/>
                <a:r>
                  <a:rPr lang="zh-CN" altLang="en-US" dirty="0" smtClean="0"/>
                  <a:t>每看见一个数据点就更新，非常不稳定</a:t>
                </a:r>
                <a:r>
                  <a:rPr lang="en-US" altLang="zh-CN" dirty="0" smtClean="0"/>
                  <a:t>		</a:t>
                </a:r>
              </a:p>
              <a:p>
                <a:pPr lvl="1"/>
                <a:r>
                  <a:rPr lang="en-US" altLang="zh-CN" dirty="0" smtClean="0"/>
                  <a:t>Mini-batch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Gradient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Descent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Mini-batch</a:t>
                </a:r>
                <a:r>
                  <a:rPr lang="zh-CN" altLang="en-US" dirty="0" smtClean="0"/>
                  <a:t>梯度下降法</a:t>
                </a:r>
                <a:endParaRPr lang="en-US" altLang="zh-CN" dirty="0" smtClean="0"/>
              </a:p>
              <a:p>
                <a:pPr marL="1374775" lvl="2" indent="-457200">
                  <a:buFont typeface="+mj-lt"/>
                  <a:buAutoNum type="arabicPeriod"/>
                </a:pPr>
                <a:r>
                  <a:rPr lang="zh-CN" altLang="en-US" dirty="0" smtClean="0"/>
                  <a:t>初始化参数</a:t>
                </a:r>
                <a:endParaRPr lang="en-US" altLang="zh-CN" dirty="0" smtClean="0"/>
              </a:p>
              <a:p>
                <a:pPr marL="1763713" lvl="3" indent="-45720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Θ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charset="0"/>
                      </a:rPr>
                      <m:t>unifor</m:t>
                    </m:r>
                  </m:oMath>
                </a14:m>
                <a:r>
                  <a:rPr lang="en-US" altLang="zh-CN" dirty="0" smtClean="0"/>
                  <a:t>m(d)</a:t>
                </a:r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pPr marL="1374775" lvl="2" indent="-457200">
                  <a:buFont typeface="+mj-lt"/>
                  <a:buAutoNum type="arabicPeriod"/>
                </a:pPr>
                <a:r>
                  <a:rPr lang="zh-CN" altLang="en-US" dirty="0" smtClean="0"/>
                  <a:t>随机抽取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accent2"/>
                    </a:solidFill>
                  </a:rPr>
                  <a:t>个</a:t>
                </a:r>
                <a:r>
                  <a:rPr lang="zh-CN" altLang="en-US" dirty="0" smtClean="0"/>
                  <a:t>数据点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m</m:t>
                        </m:r>
                      </m:sub>
                    </m:sSub>
                    <m:r>
                      <a:rPr lang="en-US" altLang="zh-CN" b="0" i="0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zh-CN" b="0" i="0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0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zh-CN" altLang="en-US" b="0" i="1" smtClean="0">
                                <a:latin typeface="Cambria Math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𝑖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计算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charset="0"/>
                      </a:rPr>
                      <m:t>偏导数</m:t>
                    </m:r>
                  </m:oMath>
                </a14:m>
                <a:endParaRPr lang="en-US" altLang="zh-CN" i="1" dirty="0" smtClean="0">
                  <a:latin typeface="Cambria Math" charset="0"/>
                </a:endParaRPr>
              </a:p>
              <a:p>
                <a:pPr marL="1649413" lvl="3" indent="-342900"/>
                <a14:m>
                  <m:oMath xmlns:m="http://schemas.openxmlformats.org/officeDocument/2006/math">
                    <m:r>
                      <a:rPr lang="zh-CN" altLang="en-US" dirty="0">
                        <a:latin typeface="Cambria Math" charset="0"/>
                      </a:rPr>
                      <m:t>∇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charset="0"/>
                      </a:rPr>
                      <m:t>Θ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r>
                      <a:rPr lang="zh-CN" altLang="en-US" b="0" i="1" dirty="0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charset="0"/>
                          </a:rPr>
                          <m:t>Obj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latin typeface="Cambria Math" charset="0"/>
                              </a:rPr>
                              <m:t>Θ</m:t>
                            </m:r>
                            <m:r>
                              <a:rPr lang="en-US" altLang="zh-CN" b="0" i="0" dirty="0" smtClean="0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  <m:r>
                          <a:rPr lang="zh-CN" altLang="en-US" b="0" i="1" dirty="0" smtClean="0">
                            <a:latin typeface="Cambria Math" charset="0"/>
                          </a:rPr>
                          <m:t> 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b="0" i="1" dirty="0" smtClean="0">
                            <a:latin typeface="Cambria Math" charset="0"/>
                          </a:rPr>
                          <m:t>Θ</m:t>
                        </m:r>
                      </m:den>
                    </m:f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charset="0"/>
                          </a:rPr>
                          <m:t>𝜕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charset="0"/>
                          </a:rPr>
                          <m:t>Θ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dirty="0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b="0" i="1" dirty="0" smtClean="0">
                                <a:latin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zh-CN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sup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𝑂𝑏𝑗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Θ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b="0" dirty="0" smtClean="0"/>
              </a:p>
              <a:p>
                <a:pPr marL="1374775" lvl="2" indent="-457200">
                  <a:buFont typeface="+mj-lt"/>
                  <a:buAutoNum type="arabicPeriod"/>
                </a:pPr>
                <a:r>
                  <a:rPr lang="zh-CN" altLang="en-US" b="0" dirty="0" smtClean="0"/>
                  <a:t>更新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charset="0"/>
                      </a:rPr>
                      <m:t>参数</m:t>
                    </m:r>
                  </m:oMath>
                </a14:m>
                <a:endParaRPr lang="en-US" altLang="zh-CN" i="1" dirty="0" smtClean="0">
                  <a:latin typeface="Cambria Math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Θ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Θ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</a:rPr>
                      <m:t>−</m:t>
                    </m:r>
                    <m:r>
                      <a:rPr lang="en-US" altLang="zh-CN" b="0" i="1" smtClean="0">
                        <a:latin typeface="Cambria Math" charset="0"/>
                      </a:rPr>
                      <m:t>𝜂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0" smtClean="0">
                        <a:latin typeface="Cambria Math" charset="0"/>
                      </a:rPr>
                      <m:t>∇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Θ</m:t>
                    </m:r>
                  </m:oMath>
                </a14:m>
                <a:endParaRPr lang="en-US" altLang="zh-CN" dirty="0" smtClean="0"/>
              </a:p>
              <a:p>
                <a:pPr marL="1374775" lvl="2" indent="-457200">
                  <a:buFont typeface="+mj-lt"/>
                  <a:buAutoNum type="arabicPeriod"/>
                </a:pPr>
                <a:r>
                  <a:rPr lang="zh-CN" altLang="en-US" dirty="0" smtClean="0"/>
                  <a:t>适当的条件更新</a:t>
                </a:r>
                <a:r>
                  <a:rPr lang="en-US" altLang="zh-CN" dirty="0" smtClean="0"/>
                  <a:t>learning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rate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zh-CN" altLang="en-US" b="0" dirty="0" smtClean="0"/>
                  <a:t>，返回</a:t>
                </a:r>
                <a:r>
                  <a:rPr lang="en-US" altLang="zh-CN" b="0" dirty="0" smtClean="0"/>
                  <a:t>2</a:t>
                </a:r>
                <a:r>
                  <a:rPr lang="zh-CN" altLang="en-US" b="0" dirty="0" smtClean="0"/>
                  <a:t>，直到收敛</a:t>
                </a:r>
                <a:endParaRPr lang="en-US" altLang="zh-CN" b="0" dirty="0" smtClean="0"/>
              </a:p>
              <a:p>
                <a:pPr lvl="2"/>
                <a:endParaRPr lang="en-US" altLang="zh-CN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20" t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874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机器学习回顾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优化目标函数</a:t>
            </a:r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499629"/>
              </p:ext>
            </p:extLst>
          </p:nvPr>
        </p:nvGraphicFramePr>
        <p:xfrm>
          <a:off x="1524000" y="293624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优化方法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特点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类比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Batch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GD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稳定，更新慢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看</a:t>
                      </a:r>
                      <a:r>
                        <a:rPr lang="en-US" altLang="zh-CN" dirty="0" smtClean="0"/>
                        <a:t>24</a:t>
                      </a:r>
                      <a:r>
                        <a:rPr lang="zh-CN" altLang="en-US" dirty="0" smtClean="0"/>
                        <a:t>史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Stochastic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GD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不稳定，更新快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看“万历十五年”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Mini-batch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GD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稳定，更新快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看三国演义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200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机器学习回顾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超参数选择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Grid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</a:p>
          <a:p>
            <a:pPr lvl="2"/>
            <a:r>
              <a:rPr lang="zh-CN" altLang="en-US" dirty="0" smtClean="0"/>
              <a:t>在高维空间中对一定区域进行遍历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</a:p>
          <a:p>
            <a:pPr lvl="2"/>
            <a:r>
              <a:rPr lang="zh-CN" altLang="en-US" dirty="0" smtClean="0"/>
              <a:t>随机在高维空间中选择若干超参数</a:t>
            </a:r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1113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机器学习回顾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超参数选择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Grid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</a:p>
          <a:p>
            <a:pPr lvl="2"/>
            <a:r>
              <a:rPr lang="zh-CN" altLang="en-US" dirty="0" smtClean="0"/>
              <a:t>在高维空间中对一定区域进行遍历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</a:p>
          <a:p>
            <a:pPr lvl="2"/>
            <a:r>
              <a:rPr lang="zh-CN" altLang="en-US" dirty="0" smtClean="0"/>
              <a:t>随机在高维空间中选择若干超参数</a:t>
            </a:r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93524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机器学习回顾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判别式</a:t>
            </a:r>
            <a:r>
              <a:rPr lang="en-US" altLang="zh-CN" dirty="0" smtClean="0"/>
              <a:t>/</a:t>
            </a:r>
            <a:r>
              <a:rPr lang="zh-CN" altLang="en-US" dirty="0" smtClean="0"/>
              <a:t>生成式模型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判别式模型 </a:t>
            </a:r>
            <a:r>
              <a:rPr lang="en-US" altLang="zh-CN" dirty="0" smtClean="0"/>
              <a:t>discriminative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P(</a:t>
            </a:r>
            <a:r>
              <a:rPr lang="en-US" altLang="zh-CN" dirty="0" err="1" smtClean="0"/>
              <a:t>y|x</a:t>
            </a:r>
            <a:r>
              <a:rPr lang="en-US" altLang="zh-CN" dirty="0" smtClean="0"/>
              <a:t>)</a:t>
            </a:r>
          </a:p>
          <a:p>
            <a:pPr lvl="2"/>
            <a:r>
              <a:rPr lang="zh-CN" altLang="en-US" dirty="0" smtClean="0"/>
              <a:t>关注于从</a:t>
            </a:r>
            <a:r>
              <a:rPr lang="en-US" altLang="zh-CN" dirty="0" smtClean="0"/>
              <a:t>x</a:t>
            </a:r>
            <a:r>
              <a:rPr lang="zh-CN" altLang="en-US" dirty="0" smtClean="0"/>
              <a:t>到</a:t>
            </a:r>
            <a:r>
              <a:rPr lang="en-US" altLang="zh-CN" dirty="0" smtClean="0"/>
              <a:t>y</a:t>
            </a:r>
            <a:r>
              <a:rPr lang="zh-CN" altLang="en-US" dirty="0" smtClean="0"/>
              <a:t>的映射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情感分析 </a:t>
            </a:r>
            <a:r>
              <a:rPr lang="en-US" altLang="zh-CN" dirty="0" smtClean="0"/>
              <a:t>p(+1/0/-1|</a:t>
            </a:r>
            <a:r>
              <a:rPr lang="zh-CN" altLang="en-US" dirty="0" smtClean="0"/>
              <a:t>句子</a:t>
            </a:r>
            <a:r>
              <a:rPr lang="en-US" altLang="zh-CN" dirty="0" smtClean="0"/>
              <a:t>)</a:t>
            </a:r>
          </a:p>
          <a:p>
            <a:pPr lvl="2"/>
            <a:r>
              <a:rPr lang="zh-CN" altLang="en-US" dirty="0"/>
              <a:t>只能</a:t>
            </a:r>
            <a:r>
              <a:rPr lang="en-US" altLang="zh-CN" dirty="0"/>
              <a:t>predict</a:t>
            </a:r>
            <a:r>
              <a:rPr lang="zh-CN" altLang="en-US" dirty="0"/>
              <a:t>，不能生成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生成式模型</a:t>
            </a:r>
            <a:r>
              <a:rPr lang="en-US" altLang="zh-CN" dirty="0" smtClean="0"/>
              <a:t>generative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</a:p>
          <a:p>
            <a:pPr lvl="2"/>
            <a:r>
              <a:rPr lang="en-US" altLang="zh-CN" dirty="0" smtClean="0"/>
              <a:t>P(</a:t>
            </a:r>
            <a:r>
              <a:rPr lang="en-US" altLang="zh-CN" dirty="0" err="1" smtClean="0"/>
              <a:t>y,x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lvl="2"/>
            <a:r>
              <a:rPr lang="zh-CN" altLang="en-US" dirty="0" smtClean="0"/>
              <a:t>关于于对</a:t>
            </a:r>
            <a:r>
              <a:rPr lang="en-US" altLang="zh-CN" dirty="0" smtClean="0"/>
              <a:t>x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zh-CN" altLang="en-US" dirty="0" smtClean="0"/>
              <a:t>的联合分布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情感分析 </a:t>
            </a:r>
            <a:r>
              <a:rPr lang="en-US" altLang="zh-CN" dirty="0" smtClean="0"/>
              <a:t>p(</a:t>
            </a:r>
            <a:r>
              <a:rPr lang="en-US" altLang="zh-CN" dirty="0"/>
              <a:t>+1/0/-</a:t>
            </a:r>
            <a:r>
              <a:rPr lang="en-US" altLang="zh-CN" dirty="0" smtClean="0"/>
              <a:t>1,</a:t>
            </a:r>
            <a:r>
              <a:rPr lang="zh-CN" altLang="en-US" dirty="0"/>
              <a:t> </a:t>
            </a:r>
            <a:r>
              <a:rPr lang="zh-CN" altLang="en-US" dirty="0" smtClean="0"/>
              <a:t>句子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p(-1/0/1)</a:t>
            </a:r>
            <a:r>
              <a:rPr lang="zh-CN" altLang="en-US" dirty="0" smtClean="0"/>
              <a:t> * </a:t>
            </a:r>
            <a:r>
              <a:rPr lang="en-US" altLang="zh-CN" dirty="0" smtClean="0"/>
              <a:t>p(</a:t>
            </a:r>
            <a:r>
              <a:rPr lang="zh-CN" altLang="en-US" dirty="0" smtClean="0"/>
              <a:t>句子</a:t>
            </a:r>
            <a:r>
              <a:rPr lang="en-US" altLang="zh-CN" dirty="0" smtClean="0"/>
              <a:t>|</a:t>
            </a:r>
            <a:r>
              <a:rPr lang="zh-CN" altLang="en-US" dirty="0" smtClean="0"/>
              <a:t> </a:t>
            </a:r>
            <a:r>
              <a:rPr lang="en-US" altLang="zh-CN" dirty="0" smtClean="0"/>
              <a:t>-1/0/1)</a:t>
            </a:r>
          </a:p>
          <a:p>
            <a:pPr lvl="2"/>
            <a:r>
              <a:rPr lang="zh-CN" altLang="en-US" dirty="0" smtClean="0"/>
              <a:t>可以</a:t>
            </a:r>
            <a:r>
              <a:rPr lang="zh-CN" altLang="en-US" dirty="0"/>
              <a:t>用来生成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		</a:t>
            </a:r>
            <a:endParaRPr lang="en-US" altLang="zh-CN" dirty="0"/>
          </a:p>
          <a:p>
            <a:pPr lvl="2"/>
            <a:r>
              <a:rPr lang="zh-CN" altLang="en-US" dirty="0" smtClean="0"/>
              <a:t>每个生成式模型都有一个</a:t>
            </a:r>
            <a:r>
              <a:rPr lang="zh-CN" altLang="en-US" dirty="0" smtClean="0">
                <a:solidFill>
                  <a:schemeClr val="accent2"/>
                </a:solidFill>
              </a:rPr>
              <a:t>生成故事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 smtClean="0">
                <a:solidFill>
                  <a:schemeClr val="accent2"/>
                </a:solidFill>
              </a:rPr>
              <a:t>Generative</a:t>
            </a:r>
            <a:r>
              <a:rPr lang="zh-CN" altLang="en-US" dirty="0" smtClean="0">
                <a:solidFill>
                  <a:schemeClr val="accent2"/>
                </a:solidFill>
              </a:rPr>
              <a:t> </a:t>
            </a:r>
            <a:r>
              <a:rPr lang="en-US" altLang="zh-CN" dirty="0" smtClean="0">
                <a:solidFill>
                  <a:schemeClr val="accent2"/>
                </a:solidFill>
              </a:rPr>
              <a:t>Story</a:t>
            </a:r>
          </a:p>
          <a:p>
            <a:pPr lvl="3"/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480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机器学习回顾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总结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模型</a:t>
                </a:r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i="1" dirty="0">
                        <a:latin typeface="Cambria Math" charset="0"/>
                      </a:rPr>
                      <m:t>=</m:t>
                    </m:r>
                    <m:r>
                      <a:rPr lang="en-US" altLang="zh-CN" i="1" dirty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zh-CN" altLang="en-US" dirty="0" smtClean="0"/>
                  <a:t>  </a:t>
                </a:r>
                <a:endParaRPr lang="en-US" altLang="zh-CN" dirty="0"/>
              </a:p>
              <a:p>
                <a:pPr lvl="1"/>
                <a:r>
                  <a:rPr lang="zh-CN" altLang="en-US" dirty="0" smtClean="0"/>
                  <a:t>数据：</a:t>
                </a:r>
                <a:r>
                  <a:rPr lang="en-US" altLang="zh-CN" dirty="0" smtClean="0"/>
                  <a:t>Train/Dev/Test</a:t>
                </a:r>
                <a:r>
                  <a:rPr lang="zh-CN" altLang="en-US" dirty="0" smtClean="0"/>
                  <a:t> 正确流程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目标函数：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𝑂𝑏𝑗</m:t>
                    </m:r>
                    <m:d>
                      <m:d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Θ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altLang="zh-CN" i="1" dirty="0">
                        <a:latin typeface="Cambria Math" charset="0"/>
                      </a:rPr>
                      <m:t>=</m:t>
                    </m:r>
                    <m:r>
                      <a:rPr lang="en-US" altLang="zh-CN" i="1" dirty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Θ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altLang="zh-CN" i="1" dirty="0"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Ω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Θ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 smtClean="0"/>
                  <a:t>优化目标函数</a:t>
                </a:r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batch/stochastic/</a:t>
                </a:r>
                <a:r>
                  <a:rPr lang="en-US" altLang="zh-CN" dirty="0" err="1" smtClean="0"/>
                  <a:t>minibatch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GD</a:t>
                </a:r>
              </a:p>
              <a:p>
                <a:pPr lvl="1"/>
                <a:r>
                  <a:rPr lang="zh-CN" altLang="en-US" dirty="0" smtClean="0"/>
                  <a:t>超参数选择</a:t>
                </a:r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Grid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Search/Random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Search</a:t>
                </a:r>
              </a:p>
              <a:p>
                <a:pPr lvl="1"/>
                <a:r>
                  <a:rPr lang="zh-CN" altLang="en-US" dirty="0" smtClean="0"/>
                  <a:t>判别式模型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生成式模型</a:t>
                </a:r>
                <a:endParaRPr lang="en-US" altLang="zh-C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44115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神经网络基础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zh-CN" altLang="en-US" dirty="0" smtClean="0"/>
                  <a:t>神经网络 </a:t>
                </a:r>
                <a:r>
                  <a:rPr lang="en-US" altLang="zh-CN" dirty="0" smtClean="0"/>
                  <a:t>Neural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Network</a:t>
                </a:r>
              </a:p>
              <a:p>
                <a:pPr lvl="1"/>
                <a:r>
                  <a:rPr lang="zh-CN" altLang="en-US" dirty="0" smtClean="0"/>
                  <a:t>模型</a:t>
                </a:r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i="1" dirty="0">
                        <a:latin typeface="Cambria Math" charset="0"/>
                      </a:rPr>
                      <m:t>=</m:t>
                    </m:r>
                    <m:r>
                      <a:rPr lang="en-US" altLang="zh-CN" i="1" dirty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zh-CN" altLang="en-US" dirty="0" smtClean="0"/>
                  <a:t>  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线性运算符：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𝑦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𝑊𝑥</m:t>
                    </m:r>
                    <m:r>
                      <a:rPr lang="en-US" altLang="zh-CN" b="0" i="1" smtClean="0">
                        <a:latin typeface="Cambria Math" charset="0"/>
                      </a:rPr>
                      <m:t>+</m:t>
                    </m:r>
                    <m:r>
                      <a:rPr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非线性运算符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激活函数</a:t>
                </a:r>
                <a:r>
                  <a:rPr lang="en-US" altLang="zh-CN" dirty="0" smtClean="0"/>
                  <a:t>/activation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function</a:t>
                </a:r>
              </a:p>
              <a:p>
                <a:pPr lvl="3"/>
                <a:r>
                  <a:rPr lang="en-US" altLang="zh-CN" dirty="0" smtClean="0"/>
                  <a:t>sigmoid,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/>
                  <a:t>tanh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/>
                  <a:t>ReLU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/>
                  <a:t>softmax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embedding</a:t>
                </a:r>
                <a:r>
                  <a:rPr lang="zh-CN" altLang="en-US" dirty="0"/>
                  <a:t> </a:t>
                </a:r>
                <a:r>
                  <a:rPr lang="en-US" altLang="zh-CN" dirty="0" smtClean="0"/>
                  <a:t>lookup</a:t>
                </a:r>
                <a:r>
                  <a:rPr lang="zh-CN" altLang="en-US" dirty="0" smtClean="0"/>
                  <a:t> </a:t>
                </a:r>
                <a:r>
                  <a:rPr lang="mr-IN" altLang="zh-CN" dirty="0" smtClean="0"/>
                  <a:t>…</a:t>
                </a:r>
                <a:r>
                  <a:rPr lang="zh-CN" altLang="en-US" dirty="0" smtClean="0"/>
                  <a:t> </a:t>
                </a:r>
                <a:endParaRPr lang="en-US" altLang="zh-CN" dirty="0"/>
              </a:p>
              <a:p>
                <a:pPr lvl="1"/>
                <a:r>
                  <a:rPr lang="zh-CN" altLang="en-US" dirty="0" smtClean="0">
                    <a:solidFill>
                      <a:schemeClr val="bg2">
                        <a:lumMod val="75000"/>
                      </a:schemeClr>
                    </a:solidFill>
                  </a:rPr>
                  <a:t>数据：</a:t>
                </a:r>
                <a:r>
                  <a:rPr lang="en-US" altLang="zh-CN" dirty="0" smtClean="0">
                    <a:solidFill>
                      <a:schemeClr val="bg2">
                        <a:lumMod val="75000"/>
                      </a:schemeClr>
                    </a:solidFill>
                  </a:rPr>
                  <a:t>Train/Dev/Test</a:t>
                </a:r>
                <a:r>
                  <a:rPr lang="zh-CN" altLang="en-US" dirty="0" smtClean="0">
                    <a:solidFill>
                      <a:schemeClr val="bg2">
                        <a:lumMod val="75000"/>
                      </a:schemeClr>
                    </a:solidFill>
                  </a:rPr>
                  <a:t> 正确流程</a:t>
                </a:r>
                <a:endParaRPr lang="en-US" altLang="zh-CN" dirty="0" smtClean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/>
                <a:r>
                  <a:rPr lang="zh-CN" altLang="en-US" dirty="0" smtClean="0"/>
                  <a:t>目标函数：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𝑂𝑏𝑗</m:t>
                    </m:r>
                    <m:d>
                      <m:d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Θ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altLang="zh-CN" i="1" dirty="0">
                        <a:latin typeface="Cambria Math" charset="0"/>
                      </a:rPr>
                      <m:t>=</m:t>
                    </m:r>
                    <m:r>
                      <a:rPr lang="en-US" altLang="zh-CN" i="1" dirty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Θ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altLang="zh-CN" i="1" dirty="0"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Ω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Θ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loss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function: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cross-entropy</a:t>
                </a:r>
              </a:p>
              <a:p>
                <a:pPr lvl="2"/>
                <a:r>
                  <a:rPr lang="en-US" altLang="zh-CN" dirty="0" smtClean="0"/>
                  <a:t>Regulation: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Dropout</a:t>
                </a:r>
              </a:p>
              <a:p>
                <a:pPr lvl="2"/>
                <a:r>
                  <a:rPr lang="zh-CN" altLang="en-US" dirty="0" smtClean="0"/>
                  <a:t>计算目标函数：</a:t>
                </a:r>
                <a:r>
                  <a:rPr lang="en-US" altLang="zh-CN" dirty="0" smtClean="0"/>
                  <a:t>Forward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Propagation</a:t>
                </a:r>
              </a:p>
              <a:p>
                <a:pPr lvl="2"/>
                <a:r>
                  <a:rPr lang="zh-CN" altLang="en-US" dirty="0" smtClean="0"/>
                  <a:t>计算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charset="0"/>
                          </a:rPr>
                          <m:t>Obj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charset="0"/>
                              </a:rPr>
                              <m:t>Θ</m:t>
                            </m:r>
                            <m:r>
                              <a:rPr lang="en-US" altLang="zh-CN" dirty="0">
                                <a:latin typeface="Cambria Math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charset="0"/>
                              </a:rPr>
                              <m:t>T</m:t>
                            </m:r>
                          </m:e>
                        </m:d>
                      </m:num>
                      <m:den>
                        <m:r>
                          <a:rPr lang="en-US" altLang="zh-CN" i="1" dirty="0">
                            <a:latin typeface="Cambria Math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charset="0"/>
                          </a:rPr>
                          <m:t>Θ</m:t>
                        </m:r>
                      </m:den>
                    </m:f>
                  </m:oMath>
                </a14:m>
                <a:r>
                  <a:rPr lang="zh-CN" altLang="en-US" dirty="0" smtClean="0"/>
                  <a:t>： </a:t>
                </a:r>
                <a:r>
                  <a:rPr lang="en-US" altLang="zh-CN" dirty="0" smtClean="0"/>
                  <a:t>Backward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Propagation</a:t>
                </a:r>
                <a:r>
                  <a:rPr lang="zh-CN" altLang="en-US" dirty="0" smtClean="0"/>
                  <a:t> </a:t>
                </a:r>
                <a:endParaRPr lang="en-US" altLang="zh-CN" dirty="0"/>
              </a:p>
              <a:p>
                <a:pPr lvl="1"/>
                <a:r>
                  <a:rPr lang="zh-CN" altLang="en-US" dirty="0" smtClean="0"/>
                  <a:t>优化目标函数</a:t>
                </a:r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chemeClr val="bg2">
                        <a:lumMod val="75000"/>
                      </a:schemeClr>
                    </a:solidFill>
                  </a:rPr>
                  <a:t>batch/stochastic/</a:t>
                </a:r>
                <a:r>
                  <a:rPr lang="en-US" altLang="zh-CN" dirty="0" err="1" smtClean="0"/>
                  <a:t>minibatch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GD</a:t>
                </a:r>
              </a:p>
              <a:p>
                <a:pPr lvl="1"/>
                <a:r>
                  <a:rPr lang="zh-CN" altLang="en-US" dirty="0" smtClean="0"/>
                  <a:t>超参数选择</a:t>
                </a:r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Grid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Search/Random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Search</a:t>
                </a:r>
              </a:p>
              <a:p>
                <a:pPr lvl="1"/>
                <a:r>
                  <a:rPr lang="zh-CN" altLang="en-US" dirty="0" smtClean="0">
                    <a:solidFill>
                      <a:schemeClr val="bg2">
                        <a:lumMod val="75000"/>
                      </a:schemeClr>
                    </a:solidFill>
                  </a:rPr>
                  <a:t>判别式模型</a:t>
                </a:r>
                <a:r>
                  <a:rPr lang="en-US" altLang="zh-CN" dirty="0" smtClean="0">
                    <a:solidFill>
                      <a:schemeClr val="bg2">
                        <a:lumMod val="75000"/>
                      </a:schemeClr>
                    </a:solidFill>
                  </a:rPr>
                  <a:t>/</a:t>
                </a:r>
                <a:r>
                  <a:rPr lang="zh-CN" altLang="en-US" dirty="0" smtClean="0">
                    <a:solidFill>
                      <a:schemeClr val="bg2">
                        <a:lumMod val="75000"/>
                      </a:schemeClr>
                    </a:solidFill>
                  </a:rPr>
                  <a:t>生成式模型</a:t>
                </a:r>
                <a:endParaRPr lang="en-US" altLang="zh-CN" dirty="0" smtClean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20" t="-2865" b="-2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8809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神经网络基础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69900" lvl="1" indent="-469900">
                  <a:buFont typeface="Wingdings" charset="2"/>
                  <a:buChar char="o"/>
                </a:pPr>
                <a:r>
                  <a:rPr lang="en-US" altLang="zh-CN" dirty="0" smtClean="0"/>
                  <a:t>Forward/Backward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Propagation</a:t>
                </a:r>
                <a:r>
                  <a:rPr lang="zh-CN" altLang="en-US" dirty="0" smtClean="0"/>
                  <a:t> 前向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反向传播算法</a:t>
                </a:r>
                <a:endParaRPr lang="en-US" altLang="zh-CN" dirty="0" smtClean="0"/>
              </a:p>
              <a:p>
                <a:pPr marL="866775" lvl="2" indent="-469900"/>
                <a:r>
                  <a:rPr lang="en-US" altLang="zh-CN" dirty="0" smtClean="0"/>
                  <a:t>Forward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Propagation</a:t>
                </a:r>
                <a:endParaRPr lang="en-US" altLang="zh-CN" dirty="0"/>
              </a:p>
              <a:p>
                <a:pPr marL="1255713" lvl="3" indent="-469900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i="1" dirty="0">
                        <a:latin typeface="Cambria Math" charset="0"/>
                      </a:rPr>
                      <m:t>=</m:t>
                    </m:r>
                    <m:r>
                      <a:rPr lang="en-US" altLang="zh-CN" i="1" dirty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altLang="zh-CN" i="1" dirty="0" smtClean="0">
                    <a:latin typeface="Cambria Math" charset="0"/>
                  </a:rPr>
                  <a:t/>
                </a:r>
                <a:br>
                  <a:rPr lang="en-US" altLang="zh-CN" i="1" dirty="0" smtClean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dirty="0" smtClean="0">
                            <a:latin typeface="Cambria Math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en-US" altLang="zh-CN" b="0" i="1" dirty="0" smtClean="0">
                    <a:latin typeface="Cambria Math" charset="0"/>
                  </a:rPr>
                  <a:t/>
                </a:r>
                <a:br>
                  <a:rPr lang="en-US" altLang="zh-CN" b="0" i="1" dirty="0" smtClean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altLang="zh-CN" b="0" i="1" dirty="0" smtClean="0">
                        <a:latin typeface="Cambria Math" charset="0"/>
                      </a:rPr>
                      <m:t>∘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lang="en-US" altLang="zh-CN" b="0" i="1" dirty="0" smtClean="0">
                        <a:latin typeface="Cambria Math" charset="0"/>
                      </a:rPr>
                      <m:t>∘…∘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b="0" i="1" dirty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b="0" dirty="0" smtClean="0"/>
              </a:p>
              <a:p>
                <a:pPr marL="1255713" lvl="3" indent="-469900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Θ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𝐷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𝐿𝑜𝑠𝑠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Θ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𝐷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charset="0"/>
                      </a:rPr>
                      <m:t>Ω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altLang="zh-CN" b="0" i="1" dirty="0" smtClean="0">
                    <a:solidFill>
                      <a:schemeClr val="bg2">
                        <a:lumMod val="75000"/>
                      </a:schemeClr>
                    </a:solidFill>
                    <a:latin typeface="Cambria Math" charset="0"/>
                  </a:rPr>
                  <a:t/>
                </a:r>
                <a:br>
                  <a:rPr lang="en-US" altLang="zh-CN" b="0" i="1" dirty="0" smtClean="0">
                    <a:solidFill>
                      <a:schemeClr val="bg2">
                        <a:lumMod val="75000"/>
                      </a:schemeClr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=∑</m:t>
                    </m:r>
                    <m:r>
                      <a:rPr lang="en-US" altLang="zh-CN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Θ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altLang="zh-CN" b="0" i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charset="0"/>
                      </a:rPr>
                      <m:t>Ω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altLang="zh-CN" b="0" i="1" dirty="0" smtClean="0">
                    <a:solidFill>
                      <a:schemeClr val="bg2">
                        <a:lumMod val="75000"/>
                      </a:schemeClr>
                    </a:solidFill>
                    <a:latin typeface="Cambria Math" charset="0"/>
                  </a:rPr>
                  <a:t/>
                </a:r>
                <a:br>
                  <a:rPr lang="en-US" altLang="zh-CN" b="0" i="1" dirty="0" smtClean="0">
                    <a:solidFill>
                      <a:schemeClr val="bg2">
                        <a:lumMod val="75000"/>
                      </a:schemeClr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=∑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∘</m:t>
                    </m:r>
                    <m:sSub>
                      <m:sSub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∘</m:t>
                    </m:r>
                    <m:sSub>
                      <m:sSub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∘…∘</m:t>
                    </m:r>
                    <m:sSub>
                      <m:sSub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b="0" dirty="0" smtClean="0"/>
              </a:p>
              <a:p>
                <a:pPr marL="866775" lvl="2" indent="-469900"/>
                <a:r>
                  <a:rPr lang="en-US" altLang="zh-CN" dirty="0" smtClean="0"/>
                  <a:t>Backward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Propagation</a:t>
                </a:r>
                <a:r>
                  <a:rPr lang="zh-CN" altLang="en-US" dirty="0" smtClean="0"/>
                  <a:t> 反向传播算法</a:t>
                </a:r>
                <a:endParaRPr lang="en-US" altLang="zh-CN" dirty="0"/>
              </a:p>
              <a:p>
                <a:pPr marL="1255713" lvl="3" indent="-469900"/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𝐽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charset="0"/>
                              </a:rPr>
                              <m:t>Θ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Θ</m:t>
                        </m:r>
                      </m:den>
                    </m:f>
                    <m:r>
                      <a:rPr lang="en-US" altLang="zh-CN" b="0" i="0" smtClean="0">
                        <a:latin typeface="Cambria Math" charset="0"/>
                      </a:rPr>
                      <m:t>={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charset="0"/>
                      </a:rPr>
                      <m:t>|</m:t>
                    </m:r>
                    <m:r>
                      <a:rPr lang="en-US" altLang="zh-CN" b="0" i="1" smtClean="0">
                        <a:latin typeface="Cambria Math" charset="0"/>
                      </a:rPr>
                      <m:t>𝑗</m:t>
                    </m:r>
                    <m:r>
                      <a:rPr lang="en-US" altLang="zh-CN" b="0" i="1" smtClean="0">
                        <a:latin typeface="Cambria Math" charset="0"/>
                      </a:rPr>
                      <m:t>=1,…,</m:t>
                    </m:r>
                    <m:r>
                      <a:rPr lang="en-US" altLang="zh-CN" b="0" i="1" smtClean="0">
                        <a:latin typeface="Cambria Math" charset="0"/>
                      </a:rPr>
                      <m:t>𝑛</m:t>
                    </m:r>
                    <m:r>
                      <a:rPr lang="en-US" altLang="zh-CN" b="0" i="0" smtClean="0">
                        <a:latin typeface="Cambria Math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pPr marL="1255713" lvl="3" indent="-469900"/>
                <a:endParaRPr lang="en-US" altLang="zh-CN" dirty="0" smtClean="0"/>
              </a:p>
              <a:p>
                <a:pPr marL="469900" lvl="1" indent="-469900">
                  <a:buFont typeface="Wingdings" charset="2"/>
                  <a:buChar char="o"/>
                </a:pPr>
                <a:endParaRPr lang="en-US" altLang="zh-CN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20" t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4816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神经网络基础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69900" lvl="1" indent="-469900">
                  <a:buFont typeface="Wingdings" charset="2"/>
                  <a:buChar char="o"/>
                </a:pPr>
                <a:r>
                  <a:rPr lang="en-US" altLang="zh-CN" dirty="0" smtClean="0"/>
                  <a:t>Backward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Propagation</a:t>
                </a:r>
                <a:r>
                  <a:rPr lang="zh-CN" altLang="en-US" dirty="0"/>
                  <a:t> </a:t>
                </a:r>
                <a:r>
                  <a:rPr lang="zh-CN" altLang="en-US" dirty="0" smtClean="0"/>
                  <a:t>反向传播算法</a:t>
                </a:r>
                <a:endParaRPr lang="en-US" altLang="zh-CN" dirty="0" smtClean="0"/>
              </a:p>
              <a:p>
                <a:pPr marL="866775" lvl="2" indent="-469900"/>
                <a:r>
                  <a:rPr lang="zh-CN" altLang="en-US" dirty="0" smtClean="0">
                    <a:latin typeface="Cambria Math" charset="0"/>
                  </a:rPr>
                  <a:t>导数计算的链式法则</a:t>
                </a:r>
                <a:endParaRPr lang="en-US" altLang="zh-CN" dirty="0" smtClean="0">
                  <a:latin typeface="Cambria Math" charset="0"/>
                </a:endParaRPr>
              </a:p>
              <a:p>
                <a:pPr marL="1255713" lvl="3" indent="-469900"/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𝐽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altLang="zh-CN" b="0" i="1" dirty="0" smtClean="0">
                  <a:latin typeface="Cambria Math" charset="0"/>
                </a:endParaRPr>
              </a:p>
              <a:p>
                <a:pPr marL="1255713" lvl="3" indent="-469900"/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𝑥</m:t>
                        </m:r>
                      </m:den>
                    </m:f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𝑓</m:t>
                        </m:r>
                      </m:den>
                    </m:f>
                    <m:f>
                      <m:f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𝑓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𝑥</m:t>
                        </m:r>
                      </m:den>
                    </m:f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𝑔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dirty="0" smtClean="0">
                        <a:latin typeface="Cambria Math" charset="0"/>
                      </a:rPr>
                      <m:t>𝑓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 smtClean="0">
                  <a:latin typeface="Cambria Math" charset="0"/>
                </a:endParaRPr>
              </a:p>
              <a:p>
                <a:pPr marL="1255713" lvl="3" indent="-469900"/>
                <a:r>
                  <a:rPr lang="zh-CN" altLang="en-US" dirty="0" smtClean="0">
                    <a:latin typeface="Cambria Math" charset="0"/>
                  </a:rPr>
                  <a:t>例子： 求导：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log</m:t>
                    </m:r>
                    <m:r>
                      <a:rPr lang="en-US" altLang="zh-CN" b="0" i="1" smtClean="0">
                        <a:latin typeface="Cambria Math" charset="0"/>
                      </a:rPr>
                      <m:t>⁡(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 smtClean="0">
                  <a:latin typeface="Cambria Math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20" t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15998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1187450" y="1916113"/>
            <a:ext cx="7272338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algn="ctr" eaLnBrk="1" hangingPunct="1"/>
            <a:endParaRPr lang="en-US" altLang="zh-CN" sz="4000" dirty="0">
              <a:latin typeface="Times New Roman" charset="0"/>
              <a:ea typeface="黑体" charset="-122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神经序列模型 </a:t>
            </a:r>
            <a:r>
              <a:rPr lang="en-US" altLang="zh-CN" dirty="0" smtClean="0"/>
              <a:t>I</a:t>
            </a:r>
            <a:endParaRPr lang="en-US" dirty="0"/>
          </a:p>
        </p:txBody>
      </p:sp>
      <p:sp>
        <p:nvSpPr>
          <p:cNvPr id="9" name="Subtitle 6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7010400" cy="2590800"/>
          </a:xfrm>
        </p:spPr>
        <p:txBody>
          <a:bodyPr/>
          <a:lstStyle/>
          <a:p>
            <a:pPr algn="ctr"/>
            <a:r>
              <a:rPr lang="zh-CN" altLang="en-US" dirty="0" smtClean="0"/>
              <a:t>主讲人： 史兴</a:t>
            </a:r>
            <a:endParaRPr lang="en-US" altLang="zh-CN" dirty="0"/>
          </a:p>
          <a:p>
            <a:pPr algn="ctr"/>
            <a:r>
              <a:rPr lang="en-US" altLang="zh-CN" dirty="0" smtClean="0">
                <a:ea typeface="宋体" panose="02010600030101010101" pitchFamily="2" charset="-122"/>
              </a:rPr>
              <a:t>07</a:t>
            </a:r>
            <a:r>
              <a:rPr lang="en-US" altLang="zh-CN" dirty="0" smtClean="0">
                <a:ea typeface="宋体" panose="02010600030101010101" pitchFamily="2" charset="-122"/>
              </a:rPr>
              <a:t>/05/2017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8869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神经网络基础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69900" lvl="1" indent="-469900">
                  <a:buFont typeface="Wingdings" charset="2"/>
                  <a:buChar char="o"/>
                </a:pPr>
                <a:r>
                  <a:rPr lang="en-US" altLang="zh-CN" dirty="0" smtClean="0"/>
                  <a:t>Backward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Propagation</a:t>
                </a:r>
                <a:r>
                  <a:rPr lang="zh-CN" altLang="en-US" dirty="0"/>
                  <a:t> </a:t>
                </a:r>
                <a:r>
                  <a:rPr lang="zh-CN" altLang="en-US" dirty="0" smtClean="0"/>
                  <a:t>反向传播算法</a:t>
                </a:r>
                <a:endParaRPr lang="en-US" altLang="zh-CN" dirty="0" smtClean="0"/>
              </a:p>
              <a:p>
                <a:pPr marL="866775" lvl="2" indent="-469900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=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eqArr>
                          <m:eqArr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𝜕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𝑙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i="1">
                                <a:latin typeface="Cambria Math" charset="0"/>
                              </a:rPr>
                              <m:t>∘</m:t>
                            </m:r>
                            <m:sSub>
                              <m:sSubPr>
                                <m:ctrlPr>
                                  <a:rPr lang="en-US" altLang="zh-CN" i="1" dirty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i="1" dirty="0">
                                <a:latin typeface="Cambria Math" charset="0"/>
                              </a:rPr>
                              <m:t>∘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…∘</m:t>
                            </m:r>
                            <m:sSub>
                              <m:sSubPr>
                                <m:ctrlPr>
                                  <a:rPr lang="en-US" altLang="zh-CN" i="1" dirty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i="1" dirty="0">
                                <a:latin typeface="Cambria Math" charset="0"/>
                              </a:rPr>
                              <m:t>∘…∘</m:t>
                            </m:r>
                            <m:sSub>
                              <m:sSubPr>
                                <m:ctrlPr>
                                  <a:rPr lang="en-US" altLang="zh-CN" i="1" dirty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altLang="zh-CN" i="1" dirty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m:rPr>
                                <m:nor/>
                              </m:rPr>
                              <a:rPr lang="en-US" altLang="zh-CN" dirty="0"/>
                              <m:t> </m:t>
                            </m:r>
                          </m:e>
                        </m:eqArr>
                      </m:e>
                    </m:nary>
                  </m:oMath>
                </a14:m>
                <a:endParaRPr lang="en-US" altLang="zh-CN" b="0" dirty="0" smtClean="0"/>
              </a:p>
              <a:p>
                <a:pPr marL="866775" lvl="2" indent="-469900"/>
                <a:r>
                  <a:rPr lang="zh-CN" altLang="en-US" dirty="0" smtClean="0"/>
                  <a:t>设</a:t>
                </a:r>
                <a:r>
                  <a:rPr lang="zh-CN" alt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∘…∘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pPr marL="866775" lvl="2" indent="-469900"/>
                <a:r>
                  <a:rPr lang="zh-CN" altLang="en-US" dirty="0" smtClean="0"/>
                  <a:t>所以，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b="0" i="0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US" altLang="zh-CN" i="1"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altLang="zh-CN" dirty="0" smtClean="0"/>
              </a:p>
              <a:p>
                <a:pPr marL="866775" lvl="2" indent="-469900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 smtClean="0"/>
                  <a:t> 只跟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 smtClean="0"/>
                  <a:t>的形式有关</a:t>
                </a:r>
                <a:endParaRPr lang="en-US" altLang="zh-CN" dirty="0" smtClean="0"/>
              </a:p>
              <a:p>
                <a:pPr marL="866775" lvl="2" indent="-469900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charset="0"/>
                      </a:rPr>
                      <m:t>…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其中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  <m:r>
                      <a:rPr lang="zh-CN" altLang="en-US" i="1" smtClean="0">
                        <a:latin typeface="Cambria Math" charset="0"/>
                      </a:rPr>
                      <m:t>只跟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 smtClean="0"/>
                  <a:t>的形式有关</a:t>
                </a:r>
                <a:endParaRPr lang="en-US" altLang="zh-CN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20" t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95648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神经网络基础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69900" lvl="1" indent="-469900">
                  <a:buFont typeface="Wingdings" charset="2"/>
                  <a:buChar char="o"/>
                </a:pPr>
                <a:endParaRPr lang="en-US" altLang="zh-CN" i="1" dirty="0" smtClean="0">
                  <a:latin typeface="Cambria Math" charset="0"/>
                </a:endParaRPr>
              </a:p>
              <a:p>
                <a:pPr marL="469900" lvl="1" indent="-469900">
                  <a:buFont typeface="Wingdings" charset="2"/>
                  <a:buChar char="o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Θ</m:t>
                        </m:r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𝐷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=∑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𝑙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∘</m:t>
                    </m:r>
                    <m:sSub>
                      <m:sSub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∘</m:t>
                    </m:r>
                    <m:sSub>
                      <m:sSub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∘…∘</m:t>
                    </m:r>
                    <m:sSub>
                      <m:sSub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marL="469900" lvl="1" indent="-469900">
                  <a:buFont typeface="Wingdings" charset="2"/>
                  <a:buChar char="o"/>
                </a:pPr>
                <a:r>
                  <a:rPr lang="zh-CN" altLang="en-US" dirty="0" smtClean="0"/>
                  <a:t>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zh-CN" altLang="en-US" b="0" i="1" smtClean="0">
                        <a:latin typeface="Cambria Math" charset="0"/>
                      </a:rPr>
                      <m:t>     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zh-CN" altLang="en-US" b="0" i="1" smtClean="0">
                        <a:latin typeface="Cambria Math" charset="0"/>
                      </a:rPr>
                      <m:t>          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                    </a:t>
                </a:r>
                <a:endParaRPr lang="en-US" altLang="zh-CN" dirty="0"/>
              </a:p>
              <a:p>
                <a:pPr marL="469900" lvl="1" indent="-469900">
                  <a:buFont typeface="Wingdings" charset="2"/>
                  <a:buChar char="o"/>
                </a:pPr>
                <a:endParaRPr lang="en-US" altLang="zh-CN" dirty="0" smtClean="0"/>
              </a:p>
              <a:p>
                <a:pPr marL="469900" lvl="1" indent="-469900">
                  <a:buFont typeface="Wingdings" charset="2"/>
                  <a:buChar char="o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zh-CN" altLang="en-US" b="0" i="1" smtClean="0">
                        <a:latin typeface="Cambria Math" charset="0"/>
                      </a:rPr>
                      <m:t>     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  <m:r>
                      <a:rPr lang="zh-CN" altLang="en-US" b="0" i="1" smtClean="0">
                        <a:latin typeface="Cambria Math" charset="0"/>
                      </a:rPr>
                      <m:t>    </m:t>
                    </m:r>
                    <m:r>
                      <a:rPr lang="en-US" altLang="zh-CN" i="1">
                        <a:latin typeface="Cambria Math" charset="0"/>
                      </a:rPr>
                      <m:t>…</m:t>
                    </m:r>
                    <m:r>
                      <a:rPr lang="zh-CN" altLang="en-US" b="0" i="1" smtClean="0"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b="0" i="0" smtClean="0">
                        <a:latin typeface="Cambria Math" charset="0"/>
                      </a:rPr>
                      <m:t>…</m:t>
                    </m:r>
                    <m:r>
                      <a:rPr lang="zh-CN" altLang="en-US" b="0" i="1" smtClean="0"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 smtClean="0"/>
              </a:p>
              <a:p>
                <a:pPr marL="469900" lvl="1" indent="-469900">
                  <a:buFont typeface="Wingdings" charset="2"/>
                  <a:buChar char="o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zh-CN" altLang="en-US" b="0" i="1" smtClean="0">
                        <a:latin typeface="Cambria Math" charset="0"/>
                      </a:rPr>
                      <m:t>   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</a:rPr>
                      <m:t>…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zh-CN" altLang="en-US" b="0" i="0" smtClean="0">
                        <a:latin typeface="Cambria Math" charset="0"/>
                      </a:rPr>
                      <m:t>  </m:t>
                    </m:r>
                    <m:r>
                      <a:rPr lang="en-US" altLang="zh-CN" b="0" i="0" smtClean="0">
                        <a:latin typeface="Cambria Math" charset="0"/>
                      </a:rPr>
                      <m:t>…</m:t>
                    </m:r>
                  </m:oMath>
                </a14:m>
                <a:r>
                  <a:rPr lang="zh-CN" altLang="en-US" dirty="0" smtClean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 smtClean="0"/>
              </a:p>
              <a:p>
                <a:pPr marL="469900" lvl="1" indent="-469900">
                  <a:buFont typeface="Wingdings" charset="2"/>
                  <a:buChar char="o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zh-CN" altLang="en-US" b="0" i="1" smtClean="0">
                        <a:latin typeface="Cambria Math" charset="0"/>
                      </a:rPr>
                      <m:t>     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  <m:r>
                      <a:rPr lang="zh-CN" altLang="en-US" b="0" i="1" smtClean="0">
                        <a:latin typeface="Cambria Math" charset="0"/>
                      </a:rPr>
                      <m:t>    </m:t>
                    </m:r>
                    <m:r>
                      <a:rPr lang="en-US" altLang="zh-CN" b="0" i="1" smtClean="0">
                        <a:latin typeface="Cambria Math" charset="0"/>
                      </a:rPr>
                      <m:t>…</m:t>
                    </m:r>
                    <m:r>
                      <a:rPr lang="zh-CN" altLang="en-US" b="0" i="1" smtClean="0"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zh-CN" altLang="en-US" b="0" i="1" smtClean="0">
                        <a:latin typeface="Cambria Math" charset="0"/>
                      </a:rPr>
                      <m:t>    </m:t>
                    </m:r>
                    <m:r>
                      <a:rPr lang="en-US" altLang="zh-CN" b="0" i="1" smtClean="0">
                        <a:latin typeface="Cambria Math" charset="0"/>
                      </a:rPr>
                      <m:t>…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 smtClean="0"/>
              </a:p>
              <a:p>
                <a:pPr marL="469900" lvl="1" indent="-469900">
                  <a:buFont typeface="Wingdings" charset="2"/>
                  <a:buChar char="o"/>
                </a:pPr>
                <a:endParaRPr lang="en-US" altLang="zh-CN" dirty="0"/>
              </a:p>
              <a:p>
                <a:pPr marL="469900" lvl="1" indent="-469900">
                  <a:buFont typeface="Wingdings" charset="2"/>
                  <a:buChar char="o"/>
                </a:pPr>
                <a:endParaRPr lang="en-US" altLang="zh-CN" dirty="0"/>
              </a:p>
              <a:p>
                <a:pPr marL="469900" lvl="1" indent="-469900">
                  <a:buFont typeface="Wingdings" charset="2"/>
                  <a:buChar char="o"/>
                </a:pPr>
                <a:endParaRPr lang="en-US" altLang="zh-CN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9065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神经网络基础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029636" y="3193211"/>
                <a:ext cx="993221" cy="82971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4000" b="0" i="1" smtClean="0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636" y="3193211"/>
                <a:ext cx="993221" cy="8297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98542" y="4570138"/>
                <a:ext cx="1255408" cy="757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40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42" y="4570138"/>
                <a:ext cx="1255408" cy="75745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143000" y="1470942"/>
                <a:ext cx="766492" cy="757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470942"/>
                <a:ext cx="766492" cy="75745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536939" y="3232562"/>
                <a:ext cx="801053" cy="757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939" y="3232562"/>
                <a:ext cx="801053" cy="75745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>
            <a:stCxn id="9" idx="1"/>
            <a:endCxn id="6" idx="3"/>
          </p:cNvCxnSpPr>
          <p:nvPr/>
        </p:nvCxnSpPr>
        <p:spPr bwMode="auto">
          <a:xfrm flipH="1" flipV="1">
            <a:off x="2022857" y="3608068"/>
            <a:ext cx="514082" cy="32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0"/>
            <a:endCxn id="6" idx="2"/>
          </p:cNvCxnSpPr>
          <p:nvPr/>
        </p:nvCxnSpPr>
        <p:spPr bwMode="auto">
          <a:xfrm flipV="1">
            <a:off x="1526246" y="4022925"/>
            <a:ext cx="1" cy="5472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>
            <a:stCxn id="6" idx="0"/>
            <a:endCxn id="8" idx="2"/>
          </p:cNvCxnSpPr>
          <p:nvPr/>
        </p:nvCxnSpPr>
        <p:spPr bwMode="auto">
          <a:xfrm flipH="1" flipV="1">
            <a:off x="1526246" y="2228393"/>
            <a:ext cx="1" cy="9648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6127446" y="1348810"/>
                <a:ext cx="1064843" cy="143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zh-CN" sz="4000" b="0" i="1" smtClean="0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zh-CN" sz="40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446" y="1348810"/>
                <a:ext cx="1064843" cy="143648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882989" y="4371321"/>
                <a:ext cx="1553759" cy="143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zh-CN" sz="4000" b="0" i="1" smtClean="0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zh-CN" sz="40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40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989" y="4371321"/>
                <a:ext cx="1553759" cy="143648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4690114" y="2861904"/>
                <a:ext cx="1291572" cy="1526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40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000" b="0" i="1" smtClean="0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4000" b="0" i="1" smtClean="0">
                                      <a:solidFill>
                                        <a:srgbClr val="0000FF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0" i="1" smtClean="0">
                                      <a:solidFill>
                                        <a:srgbClr val="0000FF"/>
                                      </a:solidFill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4000" b="0" i="1" smtClean="0">
                                      <a:solidFill>
                                        <a:srgbClr val="0000FF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US" altLang="zh-CN" sz="40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000" b="0" i="1" smtClean="0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114" y="2861904"/>
                <a:ext cx="1291572" cy="152650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7225199" y="2844814"/>
                <a:ext cx="1553759" cy="1526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40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000" b="0" i="1" smtClean="0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4000" b="0" i="1" smtClean="0">
                                      <a:solidFill>
                                        <a:srgbClr val="0000FF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0" i="1" smtClean="0">
                                      <a:solidFill>
                                        <a:srgbClr val="0000FF"/>
                                      </a:solidFill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4000" b="0" i="1" smtClean="0">
                                      <a:solidFill>
                                        <a:srgbClr val="0000FF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US" altLang="zh-CN" sz="40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000" b="0" i="1" smtClean="0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4000" b="0" i="1" smtClean="0">
                                  <a:solidFill>
                                    <a:srgbClr val="0000FF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199" y="2844814"/>
                <a:ext cx="1553759" cy="152650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3352800" y="2906917"/>
                <a:ext cx="1099404" cy="143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4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40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zh-CN" sz="4000" b="0" i="1" smtClean="0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zh-CN" sz="40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906917"/>
                <a:ext cx="1099404" cy="143648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533400" y="5715000"/>
            <a:ext cx="6016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黑色的为数值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numpy</a:t>
            </a:r>
            <a:r>
              <a:rPr lang="zh-CN" altLang="en-US" dirty="0" smtClean="0"/>
              <a:t> </a:t>
            </a:r>
            <a:r>
              <a:rPr lang="en-US" altLang="zh-CN" dirty="0" smtClean="0"/>
              <a:t>array)</a:t>
            </a:r>
            <a:r>
              <a:rPr lang="zh-CN" altLang="en-US" dirty="0" smtClean="0"/>
              <a:t>，</a:t>
            </a:r>
            <a:r>
              <a:rPr lang="zh-CN" altLang="en-US" dirty="0" smtClean="0">
                <a:solidFill>
                  <a:srgbClr val="0000FF"/>
                </a:solidFill>
              </a:rPr>
              <a:t>蓝色</a:t>
            </a:r>
            <a:r>
              <a:rPr lang="zh-CN" altLang="en-US" dirty="0" smtClean="0"/>
              <a:t>的为函数</a:t>
            </a:r>
            <a:r>
              <a:rPr lang="en-US" altLang="zh-CN" dirty="0" smtClean="0"/>
              <a:t>(function)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22" idx="2"/>
            <a:endCxn id="24" idx="0"/>
          </p:cNvCxnSpPr>
          <p:nvPr/>
        </p:nvCxnSpPr>
        <p:spPr bwMode="auto">
          <a:xfrm>
            <a:off x="6659868" y="2785293"/>
            <a:ext cx="1" cy="15860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>
            <a:stCxn id="29" idx="2"/>
            <a:endCxn id="24" idx="3"/>
          </p:cNvCxnSpPr>
          <p:nvPr/>
        </p:nvCxnSpPr>
        <p:spPr bwMode="auto">
          <a:xfrm flipH="1">
            <a:off x="7436748" y="4371322"/>
            <a:ext cx="565331" cy="7182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>
            <a:stCxn id="22" idx="2"/>
            <a:endCxn id="30" idx="3"/>
          </p:cNvCxnSpPr>
          <p:nvPr/>
        </p:nvCxnSpPr>
        <p:spPr bwMode="auto">
          <a:xfrm flipH="1">
            <a:off x="4452204" y="2785293"/>
            <a:ext cx="2207664" cy="8398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Straight Arrow Connector 41"/>
          <p:cNvCxnSpPr>
            <a:stCxn id="28" idx="1"/>
            <a:endCxn id="30" idx="3"/>
          </p:cNvCxnSpPr>
          <p:nvPr/>
        </p:nvCxnSpPr>
        <p:spPr bwMode="auto">
          <a:xfrm flipH="1">
            <a:off x="4452204" y="3625158"/>
            <a:ext cx="237910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Arrow Connector 44"/>
          <p:cNvCxnSpPr>
            <a:stCxn id="7" idx="3"/>
            <a:endCxn id="28" idx="2"/>
          </p:cNvCxnSpPr>
          <p:nvPr/>
        </p:nvCxnSpPr>
        <p:spPr bwMode="auto">
          <a:xfrm flipV="1">
            <a:off x="2153950" y="4388412"/>
            <a:ext cx="3181950" cy="5604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Arrow Connector 45"/>
          <p:cNvCxnSpPr>
            <a:stCxn id="7" idx="3"/>
            <a:endCxn id="29" idx="1"/>
          </p:cNvCxnSpPr>
          <p:nvPr/>
        </p:nvCxnSpPr>
        <p:spPr bwMode="auto">
          <a:xfrm flipV="1">
            <a:off x="2153950" y="3608068"/>
            <a:ext cx="5071249" cy="13407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6" name="Rectangle 65"/>
          <p:cNvSpPr/>
          <p:nvPr/>
        </p:nvSpPr>
        <p:spPr bwMode="auto">
          <a:xfrm>
            <a:off x="550756" y="2718261"/>
            <a:ext cx="8212244" cy="299673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49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神经网络基础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2743200" y="1143000"/>
            <a:ext cx="3748142" cy="5082728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r>
              <a:rPr lang="en-US" altLang="zh-CN" dirty="0" smtClean="0"/>
              <a:t>operator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f</a:t>
            </a:r>
            <a:r>
              <a:rPr lang="zh-CN" altLang="en-US" dirty="0" smtClean="0"/>
              <a:t> </a:t>
            </a:r>
            <a:r>
              <a:rPr lang="en-US" altLang="zh-CN" dirty="0" smtClean="0"/>
              <a:t>{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matrix</a:t>
            </a:r>
            <a:r>
              <a:rPr lang="zh-CN" altLang="en-US" dirty="0"/>
              <a:t> </a:t>
            </a:r>
            <a:r>
              <a:rPr lang="en-US" altLang="zh-CN" dirty="0" smtClean="0"/>
              <a:t>input;</a:t>
            </a:r>
          </a:p>
          <a:p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 err="1" smtClean="0"/>
              <a:t>d_input</a:t>
            </a:r>
            <a:r>
              <a:rPr lang="en-US" altLang="zh-CN" dirty="0" smtClean="0"/>
              <a:t>;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matrix</a:t>
            </a:r>
            <a:r>
              <a:rPr lang="zh-CN" altLang="en-US" dirty="0" smtClean="0"/>
              <a:t> *</a:t>
            </a:r>
            <a:r>
              <a:rPr lang="en-US" altLang="zh-CN" dirty="0" smtClean="0"/>
              <a:t>output;</a:t>
            </a:r>
          </a:p>
          <a:p>
            <a:r>
              <a:rPr lang="en-US" altLang="zh-CN" dirty="0"/>
              <a:t>matrix</a:t>
            </a:r>
            <a:r>
              <a:rPr lang="zh-CN" altLang="en-US" dirty="0"/>
              <a:t> *</a:t>
            </a:r>
            <a:r>
              <a:rPr lang="en-US" altLang="zh-CN" dirty="0" err="1"/>
              <a:t>d_output</a:t>
            </a:r>
            <a:r>
              <a:rPr lang="en-US" altLang="zh-CN" dirty="0"/>
              <a:t>;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matrix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theta;</a:t>
            </a:r>
          </a:p>
          <a:p>
            <a:r>
              <a:rPr lang="en-US" altLang="zh-CN" dirty="0" smtClean="0"/>
              <a:t>matrix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d_theta</a:t>
            </a:r>
            <a:r>
              <a:rPr lang="en-US" altLang="zh-CN" dirty="0" smtClean="0"/>
              <a:t>;</a:t>
            </a:r>
            <a:endParaRPr lang="en-US" altLang="zh-CN" dirty="0"/>
          </a:p>
          <a:p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cpu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function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forward(){}</a:t>
            </a:r>
          </a:p>
          <a:p>
            <a:r>
              <a:rPr lang="en-US" altLang="zh-CN" dirty="0" smtClean="0"/>
              <a:t>function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compute_d_input</a:t>
            </a:r>
            <a:r>
              <a:rPr lang="en-US" altLang="zh-CN" dirty="0" smtClean="0"/>
              <a:t>(){}</a:t>
            </a:r>
          </a:p>
          <a:p>
            <a:r>
              <a:rPr lang="en-US" altLang="zh-CN" dirty="0" smtClean="0"/>
              <a:t>function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compute_d_theta</a:t>
            </a:r>
            <a:r>
              <a:rPr lang="en-US" altLang="zh-CN" dirty="0" smtClean="0"/>
              <a:t>(){}</a:t>
            </a:r>
            <a:endParaRPr lang="en-US" altLang="zh-CN" dirty="0"/>
          </a:p>
          <a:p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gpu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endParaRPr lang="en-US" altLang="zh-CN" dirty="0"/>
          </a:p>
          <a:p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 err="1" smtClean="0"/>
              <a:t>forward_gpu</a:t>
            </a:r>
            <a:r>
              <a:rPr lang="en-US" altLang="zh-CN" dirty="0" smtClean="0"/>
              <a:t>(){}</a:t>
            </a:r>
            <a:endParaRPr lang="en-US" altLang="zh-CN" dirty="0"/>
          </a:p>
          <a:p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 err="1" smtClean="0"/>
              <a:t>compute_d_input_gpu</a:t>
            </a:r>
            <a:r>
              <a:rPr lang="en-US" altLang="zh-CN" dirty="0" smtClean="0"/>
              <a:t>(){}</a:t>
            </a:r>
            <a:endParaRPr lang="en-US" altLang="zh-CN" dirty="0"/>
          </a:p>
          <a:p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 err="1" smtClean="0"/>
              <a:t>compute_d_theta_gpu</a:t>
            </a:r>
            <a:r>
              <a:rPr lang="en-US" altLang="zh-CN" dirty="0" smtClean="0"/>
              <a:t>(){}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192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神经网络基础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矩阵求导的定义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</a:t>
            </a:r>
            <a:r>
              <a:rPr lang="zh-CN" altLang="en-US" dirty="0" smtClean="0"/>
              <a:t>标量</a:t>
            </a:r>
            <a:r>
              <a:rPr lang="en-US" altLang="zh-CN" dirty="0" smtClean="0"/>
              <a:t>/d</a:t>
            </a:r>
            <a:r>
              <a:rPr lang="zh-CN" altLang="en-US" dirty="0" smtClean="0"/>
              <a:t>向量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/>
              <a:t>d</a:t>
            </a:r>
            <a:r>
              <a:rPr lang="zh-CN" altLang="en-US" dirty="0"/>
              <a:t>标量</a:t>
            </a:r>
            <a:r>
              <a:rPr lang="en-US" altLang="zh-CN" dirty="0"/>
              <a:t>/</a:t>
            </a:r>
            <a:r>
              <a:rPr lang="en-US" altLang="zh-CN" dirty="0" smtClean="0"/>
              <a:t>d</a:t>
            </a:r>
            <a:r>
              <a:rPr lang="zh-CN" altLang="en-US" dirty="0" smtClean="0"/>
              <a:t>矩阵</a:t>
            </a:r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96" y="2447409"/>
            <a:ext cx="3567404" cy="7020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396" y="3886200"/>
            <a:ext cx="35052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9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神经网络基础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线性变换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为了统一，假设</a:t>
                </a:r>
                <a:r>
                  <a:rPr lang="en-US" altLang="zh-CN" dirty="0" err="1" smtClean="0"/>
                  <a:t>x,y</a:t>
                </a:r>
                <a:r>
                  <a:rPr lang="zh-CN" altLang="en-US" dirty="0" smtClean="0"/>
                  <a:t>都是行向量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𝑦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𝑥𝑊</m:t>
                    </m:r>
                    <m:r>
                      <a:rPr lang="en-US" altLang="zh-CN" b="0" i="1" smtClean="0">
                        <a:latin typeface="Cambria Math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009900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altLang="zh-CN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𝑊</m:t>
                        </m:r>
                      </m:den>
                    </m:f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den>
                    </m:f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𝑊</m:t>
                        </m:r>
                      </m:den>
                    </m:f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𝑇</m:t>
                        </m:r>
                      </m:sup>
                    </m:sSup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den>
                    </m:f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保证形状是关键</a:t>
                </a:r>
                <a:endParaRPr lang="en-US" altLang="zh-C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18272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神经网络基础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dirty="0" smtClean="0"/>
                  <a:t>非线性变换：</a:t>
                </a:r>
                <a:r>
                  <a:rPr lang="en-US" altLang="zh-CN" dirty="0" smtClean="0"/>
                  <a:t>sigmoid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𝑦</m:t>
                    </m:r>
                    <m:r>
                      <a:rPr lang="en-US" altLang="zh-CN" b="0" i="1" smtClean="0">
                        <a:latin typeface="Cambria Math" charset="0"/>
                      </a:rPr>
                      <m:t>= </m:t>
                    </m:r>
                    <m:r>
                      <a:rPr lang="en-US" altLang="zh-CN" b="0" i="1" smtClean="0">
                        <a:latin typeface="Cambria Math" charset="0"/>
                      </a:rPr>
                      <m:t>𝜎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r>
                      <a:rPr lang="en-US" altLang="zh-CN" b="0" i="1" smtClean="0">
                        <a:latin typeface="Cambria Math" charset="0"/>
                      </a:rPr>
                      <m:t>𝑥</m:t>
                    </m:r>
                    <m:r>
                      <a:rPr lang="en-US" altLang="zh-CN" b="0" i="1" smtClean="0">
                        <a:latin typeface="Cambria Math" charset="0"/>
                      </a:rPr>
                      <m:t>)=</m:t>
                    </m:r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den>
                    </m:f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𝑦</m:t>
                    </m:r>
                    <m:r>
                      <a:rPr lang="en-US" altLang="zh-CN" b="0" i="1" smtClean="0">
                        <a:latin typeface="Cambria Math" charset="0"/>
                      </a:rPr>
                      <m:t>(1−</m:t>
                    </m:r>
                    <m:r>
                      <a:rPr lang="en-US" altLang="zh-CN" b="0" i="1" smtClean="0">
                        <a:latin typeface="Cambria Math" charset="0"/>
                      </a:rPr>
                      <m:t>𝑦</m:t>
                    </m:r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值域</a:t>
                </a:r>
                <a:r>
                  <a:rPr lang="en-US" altLang="zh-CN" dirty="0" smtClean="0"/>
                  <a:t>[0,1]</a:t>
                </a:r>
              </a:p>
              <a:p>
                <a:pPr lvl="2"/>
                <a:r>
                  <a:rPr lang="zh-CN" altLang="en-US" dirty="0" smtClean="0"/>
                  <a:t>做概率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做开关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做“挤压”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导数的绝对值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只在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附近比较大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elementwise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72" t="-1432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26</a:t>
            </a:fld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133600"/>
            <a:ext cx="3835400" cy="255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89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神经网络基础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非线性变换：</a:t>
                </a:r>
                <a:r>
                  <a:rPr lang="en-US" altLang="zh-CN" dirty="0" err="1" smtClean="0"/>
                  <a:t>tanh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𝑦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𝑡𝑎𝑛h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r>
                      <a:rPr lang="en-US" altLang="zh-CN" b="0" i="1" smtClean="0">
                        <a:latin typeface="Cambria Math" charset="0"/>
                      </a:rPr>
                      <m:t>𝑥</m:t>
                    </m:r>
                    <m:r>
                      <a:rPr lang="en-US" altLang="zh-CN" b="0" i="1" smtClean="0">
                        <a:latin typeface="Cambria Math" charset="0"/>
                      </a:rPr>
                      <m:t>)=</m:t>
                    </m:r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−2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−2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den>
                    </m:f>
                    <m:r>
                      <a:rPr lang="en-US" altLang="zh-CN" b="0" i="1" smtClean="0">
                        <a:latin typeface="Cambria Math" charset="0"/>
                      </a:rPr>
                      <m:t>=1−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值域</a:t>
                </a:r>
                <a:r>
                  <a:rPr lang="en-US" altLang="zh-CN" dirty="0" smtClean="0"/>
                  <a:t>[-1,1]</a:t>
                </a:r>
              </a:p>
              <a:p>
                <a:pPr lvl="2"/>
                <a:r>
                  <a:rPr lang="zh-CN" altLang="en-US" dirty="0" smtClean="0"/>
                  <a:t>做“挤压”</a:t>
                </a:r>
                <a:r>
                  <a:rPr lang="en-US" altLang="zh-CN" dirty="0" smtClean="0"/>
                  <a:t>	</a:t>
                </a:r>
              </a:p>
              <a:p>
                <a:pPr lvl="1"/>
                <a:r>
                  <a:rPr lang="zh-CN" altLang="en-US" dirty="0" smtClean="0"/>
                  <a:t>导数的绝对值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只在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附近比较大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>
                    <a:solidFill>
                      <a:srgbClr val="FF0000"/>
                    </a:solidFill>
                  </a:rPr>
                  <a:t>google: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batch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normalization</a:t>
                </a:r>
              </a:p>
              <a:p>
                <a:pPr lvl="1"/>
                <a:r>
                  <a:rPr lang="en-US" altLang="zh-CN" dirty="0" smtClean="0"/>
                  <a:t>elementwise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953" b="-3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673255"/>
            <a:ext cx="3657600" cy="201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15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神经网络基础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非线性变换：</a:t>
                </a:r>
                <a:r>
                  <a:rPr lang="en-US" altLang="zh-CN" dirty="0" err="1" smtClean="0"/>
                  <a:t>ReLU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𝑦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𝑅𝑒𝐿𝑈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r>
                      <a:rPr lang="en-US" altLang="zh-CN" b="0" i="1" smtClean="0">
                        <a:latin typeface="Cambria Math" charset="0"/>
                      </a:rPr>
                      <m:t>𝑥</m:t>
                    </m:r>
                    <m:r>
                      <a:rPr lang="en-US" altLang="zh-CN" b="0" i="1" smtClean="0">
                        <a:latin typeface="Cambria Math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max</m:t>
                    </m:r>
                    <m:r>
                      <a:rPr lang="en-US" altLang="zh-CN" b="0" i="1" smtClean="0">
                        <a:latin typeface="Cambria Math" charset="0"/>
                      </a:rPr>
                      <m:t>⁡(0,</m:t>
                    </m:r>
                    <m:r>
                      <a:rPr lang="en-US" altLang="zh-CN" b="0" i="1" smtClean="0">
                        <a:latin typeface="Cambria Math" charset="0"/>
                      </a:rPr>
                      <m:t>𝑥</m:t>
                    </m:r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den>
                    </m:f>
                    <m:r>
                      <a:rPr lang="en-US" altLang="zh-CN" b="0" i="1" smtClean="0">
                        <a:latin typeface="Cambria Math" charset="0"/>
                      </a:rPr>
                      <m:t>=1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</a:rPr>
                      <m:t>𝑖𝑓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</a:rPr>
                      <m:t>𝑥</m:t>
                    </m:r>
                    <m:r>
                      <a:rPr lang="en-US" altLang="zh-CN" b="0" i="1" smtClean="0">
                        <a:latin typeface="Cambria Math" charset="0"/>
                      </a:rPr>
                      <m:t>&gt;0;0 </m:t>
                    </m:r>
                    <m:r>
                      <a:rPr lang="en-US" altLang="zh-CN" b="0" i="1" smtClean="0">
                        <a:latin typeface="Cambria Math" charset="0"/>
                      </a:rPr>
                      <m:t>𝑖𝑓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</a:rPr>
                      <m:t>𝑥</m:t>
                    </m:r>
                    <m:r>
                      <a:rPr lang="en-US" altLang="zh-CN" b="0" i="1" smtClean="0">
                        <a:latin typeface="Cambria Math" charset="0"/>
                      </a:rPr>
                      <m:t>&lt;0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值域</a:t>
                </a:r>
                <a:r>
                  <a:rPr lang="en-US" altLang="zh-CN" dirty="0" smtClean="0"/>
                  <a:t>[0,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+∞</m:t>
                    </m:r>
                  </m:oMath>
                </a14:m>
                <a:r>
                  <a:rPr lang="en-US" altLang="zh-CN" dirty="0" smtClean="0"/>
                  <a:t>]</a:t>
                </a:r>
              </a:p>
              <a:p>
                <a:pPr lvl="2"/>
                <a:r>
                  <a:rPr lang="zh-CN" altLang="en-US" dirty="0" smtClean="0"/>
                  <a:t>仅仅是线性变换</a:t>
                </a:r>
                <a:r>
                  <a:rPr lang="en-US" altLang="zh-CN" dirty="0" smtClean="0"/>
                  <a:t>	</a:t>
                </a:r>
              </a:p>
              <a:p>
                <a:pPr lvl="1"/>
                <a:r>
                  <a:rPr lang="zh-CN" altLang="en-US" dirty="0" smtClean="0"/>
                  <a:t>导数的绝对值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 或 </a:t>
                </a:r>
                <a:r>
                  <a:rPr lang="en-US" altLang="zh-CN" dirty="0" smtClean="0"/>
                  <a:t>1</a:t>
                </a:r>
              </a:p>
              <a:p>
                <a:pPr lvl="1"/>
                <a:r>
                  <a:rPr lang="en-US" altLang="zh-CN" dirty="0" smtClean="0"/>
                  <a:t>elementwise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276900"/>
            <a:ext cx="3175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46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神经网络基础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非线性变换：</a:t>
                </a:r>
                <a:r>
                  <a:rPr lang="en-US" altLang="zh-CN" dirty="0" err="1" smtClean="0"/>
                  <a:t>softmax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𝑠𝑜𝑓𝑡𝑚𝑎𝑥</m:t>
                    </m:r>
                    <m:r>
                      <a:rPr lang="en-US" altLang="zh-CN" i="1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zh-CN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charset="0"/>
                      </a:rPr>
                      <m:t>;</m:t>
                    </m:r>
                    <m:r>
                      <a:rPr lang="zh-CN" altLang="en-US" b="0" i="0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值域</a:t>
                </a:r>
                <a:r>
                  <a:rPr lang="en-US" altLang="zh-CN" dirty="0" smtClean="0"/>
                  <a:t>[0,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altLang="zh-CN" dirty="0" smtClean="0"/>
                  <a:t>]</a:t>
                </a:r>
              </a:p>
              <a:p>
                <a:pPr lvl="2"/>
                <a:r>
                  <a:rPr lang="zh-CN" altLang="en-US" dirty="0" smtClean="0"/>
                  <a:t>做概率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导数的绝对值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 或 </a:t>
                </a:r>
                <a:r>
                  <a:rPr lang="en-US" altLang="zh-CN" dirty="0" smtClean="0"/>
                  <a:t>1</a:t>
                </a:r>
              </a:p>
              <a:p>
                <a:pPr lvl="1"/>
                <a:r>
                  <a:rPr lang="en-US" altLang="zh-CN" dirty="0" smtClean="0"/>
                  <a:t>not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elementwise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601494"/>
              </p:ext>
            </p:extLst>
          </p:nvPr>
        </p:nvGraphicFramePr>
        <p:xfrm>
          <a:off x="4111648" y="3886200"/>
          <a:ext cx="4419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900"/>
                <a:gridCol w="1104900"/>
                <a:gridCol w="1104900"/>
                <a:gridCol w="11049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0.7308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0.0003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0.2689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906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机器学习回顾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神经网络基础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小试牛刀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NNLM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Word2Vec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4757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神经网络基础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非线性变换：</a:t>
                </a:r>
                <a:r>
                  <a:rPr lang="en-US" altLang="zh-CN" dirty="0" smtClean="0"/>
                  <a:t>embedding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lookup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𝑦</m:t>
                    </m:r>
                    <m:r>
                      <a:rPr lang="en-US" altLang="zh-CN" b="0" i="1" smtClean="0">
                        <a:latin typeface="Cambria Math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charset="0"/>
                      </a:rPr>
                      <m:t>eb</m:t>
                    </m:r>
                    <m:r>
                      <a:rPr lang="en-US" altLang="zh-CN" b="0" i="1" smtClean="0">
                        <a:latin typeface="Cambria Math" charset="0"/>
                      </a:rPr>
                      <m:t>𝑙</m:t>
                    </m:r>
                    <m:r>
                      <a:rPr lang="en-US" altLang="zh-CN" b="0" i="1" smtClean="0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,:</m:t>
                        </m:r>
                      </m:e>
                    </m:d>
                    <m:r>
                      <a:rPr lang="zh-CN" altLang="en-US" b="0" i="1" smtClean="0">
                        <a:latin typeface="Cambria Math" charset="0"/>
                      </a:rPr>
                      <m:t>   </m:t>
                    </m:r>
                    <m:r>
                      <a:rPr lang="en-US" altLang="zh-CN" b="0" i="1" smtClean="0">
                        <a:latin typeface="Cambria Math" charset="0"/>
                      </a:rPr>
                      <m:t>𝑤</m:t>
                    </m:r>
                    <m:r>
                      <a:rPr lang="en-US" altLang="zh-CN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𝑣</m:t>
                            </m:r>
                          </m:e>
                        </m:d>
                        <m:r>
                          <a:rPr lang="zh-CN" altLang="en-US" b="0" i="1" smtClean="0">
                            <a:latin typeface="Cambria Math" charset="0"/>
                          </a:rPr>
                          <m:t>∗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,:]</m:t>
                        </m:r>
                      </m:den>
                    </m:f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作用：</a:t>
                </a:r>
                <a:r>
                  <a:rPr lang="en-US" altLang="zh-CN" dirty="0" err="1" smtClean="0"/>
                  <a:t>int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-&gt;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embedding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884081"/>
              </p:ext>
            </p:extLst>
          </p:nvPr>
        </p:nvGraphicFramePr>
        <p:xfrm>
          <a:off x="914400" y="3824804"/>
          <a:ext cx="1871980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1980"/>
                <a:gridCol w="635000"/>
                <a:gridCol w="635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716606" y="3677409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|V|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5;</a:t>
            </a:r>
            <a:r>
              <a:rPr lang="zh-CN" altLang="en-US" dirty="0" smtClean="0"/>
              <a:t> </a:t>
            </a:r>
            <a:r>
              <a:rPr lang="en-US" altLang="zh-CN" dirty="0" smtClean="0"/>
              <a:t>d=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66822" y="5742998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W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08141" y="454939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108582"/>
              </p:ext>
            </p:extLst>
          </p:nvPr>
        </p:nvGraphicFramePr>
        <p:xfrm>
          <a:off x="6052820" y="4552970"/>
          <a:ext cx="1871980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1980"/>
                <a:gridCol w="635000"/>
                <a:gridCol w="635000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841878" y="56388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36541" y="5791200"/>
            <a:ext cx="111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Forward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12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神经网络基础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非线性变换：</a:t>
                </a:r>
                <a:r>
                  <a:rPr lang="en-US" altLang="zh-CN" dirty="0" smtClean="0"/>
                  <a:t>embedding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lookup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𝑦</m:t>
                    </m:r>
                    <m:r>
                      <a:rPr lang="en-US" altLang="zh-CN" b="0" i="1" smtClean="0">
                        <a:latin typeface="Cambria Math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charset="0"/>
                      </a:rPr>
                      <m:t>eb</m:t>
                    </m:r>
                    <m:r>
                      <a:rPr lang="en-US" altLang="zh-CN" b="0" i="1" smtClean="0">
                        <a:latin typeface="Cambria Math" charset="0"/>
                      </a:rPr>
                      <m:t>𝑙</m:t>
                    </m:r>
                    <m:r>
                      <a:rPr lang="en-US" altLang="zh-CN" b="0" i="1" smtClean="0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,:</m:t>
                        </m:r>
                      </m:e>
                    </m:d>
                    <m:r>
                      <a:rPr lang="zh-CN" altLang="en-US" b="0" i="1" smtClean="0">
                        <a:latin typeface="Cambria Math" charset="0"/>
                      </a:rPr>
                      <m:t>   </m:t>
                    </m:r>
                    <m:r>
                      <a:rPr lang="en-US" altLang="zh-CN" b="0" i="1" smtClean="0">
                        <a:latin typeface="Cambria Math" charset="0"/>
                      </a:rPr>
                      <m:t>𝑤</m:t>
                    </m:r>
                    <m:r>
                      <a:rPr lang="en-US" altLang="zh-CN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𝑣</m:t>
                            </m:r>
                          </m:e>
                        </m:d>
                        <m:r>
                          <a:rPr lang="zh-CN" altLang="en-US" b="0" i="1" smtClean="0">
                            <a:latin typeface="Cambria Math" charset="0"/>
                          </a:rPr>
                          <m:t>∗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,:]</m:t>
                        </m:r>
                      </m:den>
                    </m:f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作用：</a:t>
                </a:r>
                <a:r>
                  <a:rPr lang="en-US" altLang="zh-CN" dirty="0" err="1" smtClean="0"/>
                  <a:t>int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-&gt;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embedding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88943"/>
              </p:ext>
            </p:extLst>
          </p:nvPr>
        </p:nvGraphicFramePr>
        <p:xfrm>
          <a:off x="1066800" y="3708400"/>
          <a:ext cx="1871980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1980"/>
                <a:gridCol w="635000"/>
                <a:gridCol w="635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616863" y="3745468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|V|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5;</a:t>
            </a:r>
            <a:r>
              <a:rPr lang="zh-CN" altLang="en-US" dirty="0" smtClean="0"/>
              <a:t> </a:t>
            </a:r>
            <a:r>
              <a:rPr lang="en-US" altLang="zh-CN" dirty="0" smtClean="0"/>
              <a:t>d=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55741" y="458366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142087"/>
              </p:ext>
            </p:extLst>
          </p:nvPr>
        </p:nvGraphicFramePr>
        <p:xfrm>
          <a:off x="6052820" y="4552970"/>
          <a:ext cx="1871980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1980"/>
                <a:gridCol w="635000"/>
                <a:gridCol w="635000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724571" y="5353464"/>
                <a:ext cx="528478" cy="666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zh-CN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571" y="5353464"/>
                <a:ext cx="528478" cy="6663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645806" y="5588000"/>
                <a:ext cx="623312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zh-CN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806" y="5588000"/>
                <a:ext cx="623312" cy="6190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3836541" y="5791200"/>
            <a:ext cx="130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Backward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326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神经网络基础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Loss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function</a:t>
                </a:r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cross-entropy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𝐶𝐸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log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⁡</m:t>
                        </m:r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nary>
                  </m:oMath>
                </a14:m>
                <a:endParaRPr lang="en-US" altLang="zh-CN" b="0" dirty="0" smtClean="0"/>
              </a:p>
              <a:p>
                <a:pPr lvl="1"/>
                <a:r>
                  <a:rPr lang="zh-CN" altLang="en-US" b="0" dirty="0" smtClean="0">
                    <a:solidFill>
                      <a:srgbClr val="0000FF"/>
                    </a:solidFill>
                  </a:rPr>
                  <a:t>作业题</a:t>
                </a:r>
                <a:r>
                  <a:rPr lang="en-US" altLang="zh-CN" b="0" dirty="0" smtClean="0">
                    <a:solidFill>
                      <a:srgbClr val="0000FF"/>
                    </a:solidFill>
                  </a:rPr>
                  <a:t>1</a:t>
                </a:r>
                <a:r>
                  <a:rPr lang="zh-CN" altLang="en-US" b="0" dirty="0" smtClean="0">
                    <a:solidFill>
                      <a:srgbClr val="0000FF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rgbClr val="0000FF"/>
                    </a:solidFill>
                  </a:rPr>
                  <a:t>拉格朗日法求</a:t>
                </a:r>
                <a:r>
                  <a:rPr lang="en-US" altLang="zh-CN" dirty="0" smtClean="0">
                    <a:solidFill>
                      <a:srgbClr val="0000FF"/>
                    </a:solidFill>
                  </a:rPr>
                  <a:t>CE</a:t>
                </a:r>
                <a:r>
                  <a:rPr lang="zh-CN" altLang="en-US" dirty="0" smtClean="0">
                    <a:solidFill>
                      <a:srgbClr val="0000FF"/>
                    </a:solidFill>
                  </a:rPr>
                  <a:t>的最小值</a:t>
                </a:r>
                <a:endParaRPr lang="en-US" altLang="zh-CN" b="0" dirty="0" smtClean="0">
                  <a:solidFill>
                    <a:srgbClr val="0000FF"/>
                  </a:solidFill>
                </a:endParaRPr>
              </a:p>
              <a:p>
                <a:pPr lvl="1"/>
                <a:r>
                  <a:rPr lang="zh-CN" altLang="en-US" dirty="0" smtClean="0">
                    <a:latin typeface="Cambria Math" charset="0"/>
                  </a:rPr>
                  <a:t>多</a:t>
                </a:r>
                <a:r>
                  <a:rPr lang="zh-CN" altLang="en-US" b="0" dirty="0" smtClean="0">
                    <a:latin typeface="Cambria Math" charset="0"/>
                  </a:rPr>
                  <a:t>分类问题，</a:t>
                </a:r>
                <a:r>
                  <a:rPr lang="en-US" altLang="zh-CN" dirty="0" smtClean="0">
                    <a:latin typeface="Cambria Math" charset="0"/>
                  </a:rPr>
                  <a:t>y</a:t>
                </a:r>
                <a:r>
                  <a:rPr lang="zh-CN" altLang="en-US" dirty="0" smtClean="0">
                    <a:latin typeface="Cambria Math" charset="0"/>
                  </a:rPr>
                  <a:t>一般为</a:t>
                </a:r>
                <a:r>
                  <a:rPr lang="en-US" altLang="zh-CN" dirty="0" smtClean="0">
                    <a:latin typeface="Cambria Math" charset="0"/>
                  </a:rPr>
                  <a:t>one-hot</a:t>
                </a:r>
                <a:r>
                  <a:rPr lang="zh-CN" altLang="en-US" dirty="0" smtClean="0">
                    <a:latin typeface="Cambria Math" charset="0"/>
                  </a:rPr>
                  <a:t> </a:t>
                </a:r>
                <a:r>
                  <a:rPr lang="en-US" altLang="zh-CN" dirty="0" smtClean="0">
                    <a:latin typeface="Cambria Math" charset="0"/>
                  </a:rPr>
                  <a:t>vector.</a:t>
                </a:r>
                <a:endParaRPr lang="en-US" altLang="zh-CN" b="0" dirty="0" smtClean="0">
                  <a:latin typeface="Cambria Math" charset="0"/>
                </a:endParaRPr>
              </a:p>
              <a:p>
                <a:pPr lvl="2"/>
                <a:r>
                  <a:rPr lang="en-US" altLang="zh-CN" dirty="0" smtClean="0">
                    <a:latin typeface="Cambria Math" charset="0"/>
                  </a:rPr>
                  <a:t>y</a:t>
                </a:r>
                <a:r>
                  <a:rPr lang="zh-CN" altLang="en-US" dirty="0" smtClean="0">
                    <a:latin typeface="Cambria Math" charset="0"/>
                  </a:rPr>
                  <a:t> </a:t>
                </a:r>
                <a:r>
                  <a:rPr lang="en-US" altLang="zh-CN" dirty="0" smtClean="0">
                    <a:latin typeface="Cambria Math" charset="0"/>
                  </a:rPr>
                  <a:t>=</a:t>
                </a:r>
                <a:r>
                  <a:rPr lang="zh-CN" altLang="en-US" dirty="0" smtClean="0">
                    <a:latin typeface="Cambria Math" charset="0"/>
                  </a:rPr>
                  <a:t> </a:t>
                </a:r>
                <a:r>
                  <a:rPr lang="en-US" altLang="zh-CN" dirty="0" smtClean="0">
                    <a:latin typeface="Cambria Math" charset="0"/>
                  </a:rPr>
                  <a:t>[0,0,1]</a:t>
                </a:r>
                <a:r>
                  <a:rPr lang="zh-CN" altLang="en-US" dirty="0" smtClean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zh-CN" alt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zh-CN" b="0" i="0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0" smtClean="0">
                            <a:latin typeface="Cambria Math" charset="0"/>
                          </a:rPr>
                          <m:t>0.2,0.2,0.6</m:t>
                        </m:r>
                      </m:e>
                    </m:d>
                    <m:r>
                      <a:rPr lang="zh-CN" altLang="en-US" b="0" i="0" smtClean="0">
                        <a:latin typeface="Cambria Math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CE</m:t>
                    </m:r>
                    <m:r>
                      <a:rPr lang="en-US" altLang="zh-CN" b="0" i="0" smtClean="0">
                        <a:latin typeface="Cambria Math" charset="0"/>
                      </a:rPr>
                      <m:t>= ?</m:t>
                    </m:r>
                  </m:oMath>
                </a14:m>
                <a:endParaRPr lang="en-US" altLang="zh-CN" b="0" dirty="0" smtClean="0"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𝐶𝐸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  <m:func>
                      <m:func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log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func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</a:rPr>
                      <m:t>;</m:t>
                    </m:r>
                    <m:r>
                      <a:rPr lang="zh-CN" altLang="en-US" b="0" i="1" smtClean="0">
                        <a:latin typeface="Cambria Math" charset="0"/>
                      </a:rPr>
                      <m:t>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=1</m:t>
                    </m:r>
                  </m:oMath>
                </a14:m>
                <a:endParaRPr lang="en-US" altLang="zh-CN" b="0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𝐶𝐸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zh-CN" altLang="en-US" b="0" i="1" smtClean="0">
                            <a:latin typeface="Cambria Math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b="0" i="1" smtClean="0">
                            <a:latin typeface="Cambria Math" charset="0"/>
                          </a:rPr>
                          <m:t> </m:t>
                        </m:r>
                      </m:den>
                    </m:f>
                    <m:r>
                      <a:rPr lang="en-US" altLang="zh-CN" b="0" i="1" smtClean="0"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=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-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den>
                    </m:f>
                    <m:r>
                      <a:rPr lang="en-US" altLang="zh-CN" b="0" i="0" smtClean="0">
                        <a:latin typeface="Cambria Math" charset="0"/>
                      </a:rPr>
                      <m:t>;</m:t>
                    </m:r>
                  </m:oMath>
                </a14:m>
                <a:endParaRPr lang="en-US" altLang="zh-CN" dirty="0" smtClean="0"/>
              </a:p>
              <a:p>
                <a:pPr lvl="1"/>
                <a:endParaRPr lang="en-US" altLang="zh-C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2313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神经网络基础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 smtClean="0"/>
                  <a:t>Loss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function</a:t>
                </a:r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cross-entropy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𝐶𝐸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zh-CN" altLang="en-US" b="0" i="1" smtClean="0">
                            <a:latin typeface="Cambria Math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b="0" i="1" smtClean="0">
                            <a:latin typeface="Cambria Math" charset="0"/>
                          </a:rPr>
                          <m:t> </m:t>
                        </m:r>
                      </m:den>
                    </m:f>
                    <m:r>
                      <a:rPr lang="en-US" altLang="zh-CN" b="0" i="1" smtClean="0"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=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-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den>
                    </m:f>
                    <m:r>
                      <a:rPr lang="en-US" altLang="zh-CN" b="0" i="0" smtClean="0">
                        <a:latin typeface="Cambria Math" charset="0"/>
                      </a:rPr>
                      <m:t>;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结合</a:t>
                </a:r>
                <a:r>
                  <a:rPr lang="en-US" altLang="zh-CN" dirty="0" err="1" smtClean="0"/>
                  <a:t>softmax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𝑠𝑜𝑓𝑡𝑚𝑎𝑥</m:t>
                    </m:r>
                    <m:r>
                      <a:rPr lang="en-US" altLang="zh-CN" i="1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𝑑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>
                        <a:latin typeface="Cambria Math" charset="0"/>
                      </a:rPr>
                      <m:t>;</m:t>
                    </m:r>
                    <m:r>
                      <a:rPr lang="zh-CN" altLang="en-US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𝐶𝐸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𝐶𝐸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i="1">
                            <a:latin typeface="Cambria Math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 smtClean="0"/>
              </a:p>
              <a:p>
                <a:pPr lvl="2"/>
                <a:r>
                  <a:rPr lang="en-US" altLang="zh-CN" dirty="0"/>
                  <a:t>-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den>
                    </m:f>
                    <m:acc>
                      <m:accPr>
                        <m:chr m:val="̂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m:rPr>
                        <m:nor/>
                      </m:rPr>
                      <a:rPr lang="en-US" altLang="zh-CN" dirty="0"/>
                      <m:t>(1-</m:t>
                    </m:r>
                    <m:acc>
                      <m:accPr>
                        <m:chr m:val="̂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m:rPr>
                        <m:nor/>
                      </m:rPr>
                      <a:rPr lang="en-US" altLang="zh-CN" dirty="0"/>
                      <m:t>)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=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altLang="zh-CN" b="0" i="0" smtClean="0">
                        <a:latin typeface="Cambria Math" charset="0"/>
                      </a:rPr>
                      <m:t>−1;</m:t>
                    </m:r>
                    <m:r>
                      <a:rPr lang="zh-CN" altLang="en-US" b="0" i="0" smtClean="0">
                        <a:latin typeface="Cambria Math" charset="0"/>
                      </a:rPr>
                      <m:t>  </m:t>
                    </m:r>
                    <m:r>
                      <a:rPr lang="en-US" altLang="zh-CN" b="0" i="1" smtClean="0">
                        <a:latin typeface="Cambria Math" charset="0"/>
                      </a:rPr>
                      <m:t>𝑖𝑓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</a:rPr>
                      <m:t>𝑖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𝑗</m:t>
                    </m:r>
                  </m:oMath>
                </a14:m>
                <a:endParaRPr lang="en-US" altLang="zh-CN" b="0" dirty="0" smtClean="0"/>
              </a:p>
              <a:p>
                <a:pPr lvl="2"/>
                <a:r>
                  <a:rPr lang="en-US" altLang="zh-CN" dirty="0"/>
                  <a:t>-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den>
                    </m:f>
                    <m:r>
                      <a:rPr lang="zh-CN" altLang="en-US" b="0" i="1" smtClean="0">
                        <a:latin typeface="Cambria Math" charset="0"/>
                      </a:rPr>
                      <m:t>∗</m:t>
                    </m:r>
                    <m:r>
                      <a:rPr lang="en-US" altLang="zh-CN" b="0" i="1" smtClean="0">
                        <a:latin typeface="Cambria Math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acc>
                      <m:accPr>
                        <m:chr m:val="̂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>
                        <a:latin typeface="Cambria Math" charset="0"/>
                      </a:rPr>
                      <m:t>;</m:t>
                    </m:r>
                    <m:r>
                      <a:rPr lang="zh-CN" altLang="en-US">
                        <a:latin typeface="Cambria Math" charset="0"/>
                      </a:rPr>
                      <m:t>  </m:t>
                    </m:r>
                    <m:r>
                      <a:rPr lang="en-US" altLang="zh-CN" i="1">
                        <a:latin typeface="Cambria Math" charset="0"/>
                      </a:rPr>
                      <m:t>𝑖𝑓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r>
                      <a:rPr lang="en-US" altLang="zh-CN" i="1">
                        <a:latin typeface="Cambria Math" charset="0"/>
                      </a:rPr>
                      <m:t>𝑖</m:t>
                    </m:r>
                    <m:r>
                      <a:rPr lang="en-US" altLang="zh-CN" b="0" i="1" smtClean="0">
                        <a:latin typeface="Cambria Math" charset="0"/>
                      </a:rPr>
                      <m:t>≠</m:t>
                    </m:r>
                    <m:r>
                      <a:rPr lang="en-US" altLang="zh-CN" i="1">
                        <a:latin typeface="Cambria Math" charset="0"/>
                      </a:rPr>
                      <m:t>𝑗</m:t>
                    </m:r>
                  </m:oMath>
                </a14:m>
                <a:endParaRPr lang="en-US" altLang="zh-CN" b="0" dirty="0" smtClean="0"/>
              </a:p>
              <a:p>
                <a:pPr lvl="2"/>
                <a:endParaRPr lang="en-US" altLang="zh-CN" dirty="0" smtClean="0"/>
              </a:p>
              <a:p>
                <a:pPr lvl="1"/>
                <a:endParaRPr lang="en-US" altLang="zh-C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72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71055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神经网络基础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Cross-entropy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Softmax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3483767"/>
                  </p:ext>
                </p:extLst>
              </p:nvPr>
            </p:nvGraphicFramePr>
            <p:xfrm>
              <a:off x="2362200" y="2581592"/>
              <a:ext cx="4419600" cy="2142808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104900"/>
                    <a:gridCol w="1104900"/>
                    <a:gridCol w="1104900"/>
                    <a:gridCol w="11049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altLang="zh-CN" smtClean="0"/>
                                    </m:ctrlPr>
                                  </m:accPr>
                                  <m:e>
                                    <m:r>
                                      <a:rPr lang="en-US" altLang="zh-CN" smtClean="0"/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0.7308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0.2689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mtClean="0"/>
                            <a:t>CE</a:t>
                          </a:r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-log(0.2689)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𝐶𝐸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zh-CN" altLang="en-US" i="1">
                                        <a:latin typeface="Cambria Math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0.7308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0.2689-1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3483767"/>
                  </p:ext>
                </p:extLst>
              </p:nvPr>
            </p:nvGraphicFramePr>
            <p:xfrm>
              <a:off x="2362200" y="2581592"/>
              <a:ext cx="4419600" cy="2142808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104900"/>
                    <a:gridCol w="1104900"/>
                    <a:gridCol w="1104900"/>
                    <a:gridCol w="11049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49" t="-108197" r="-300000" b="-381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0.7308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0.2689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mtClean="0"/>
                            <a:t>CE</a:t>
                          </a:r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-log(0.2689)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  <a:tr h="6594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49" t="-230556" r="-300000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0.7308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0.2689-1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5886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神经网络基础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Cross-entropy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Softmax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35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8934669"/>
                  </p:ext>
                </p:extLst>
              </p:nvPr>
            </p:nvGraphicFramePr>
            <p:xfrm>
              <a:off x="1388570" y="2093912"/>
              <a:ext cx="6460030" cy="2782888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292006"/>
                    <a:gridCol w="1292006"/>
                    <a:gridCol w="1292006"/>
                    <a:gridCol w="1292006"/>
                    <a:gridCol w="1292006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mtClean="0">
                                    <a:latin typeface="Cambria Math" charset="0"/>
                                  </a:rPr>
                                  <m:t>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altLang="zh-CN" smtClean="0"/>
                                    </m:ctrlPr>
                                  </m:accPr>
                                  <m:e>
                                    <m:r>
                                      <a:rPr lang="en-US" altLang="zh-CN" smtClean="0"/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0.7308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0.2689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mtClean="0"/>
                            <a:t>CE</a:t>
                          </a:r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-log(0.2689)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mtClean="0">
                                    <a:latin typeface="Cambria Math" charset="0"/>
                                  </a:rPr>
                                  <m:t>𝛻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mtClean="0">
                                    <a:latin typeface="Cambria Math" charset="0"/>
                                  </a:rPr>
                                  <m:t>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𝐶𝐸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zh-CN" altLang="en-US" i="1">
                                        <a:latin typeface="Cambria Math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0.7308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0.2689-1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3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mtClean="0">
                                    <a:latin typeface="Cambria Math" charset="0"/>
                                  </a:rPr>
                                  <m:t>Θ</m:t>
                                </m:r>
                                <m:r>
                                  <a:rPr lang="zh-CN" altLang="en-US" i="1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𝜂</m:t>
                                </m:r>
                                <m:r>
                                  <a:rPr lang="zh-CN" altLang="en-US" i="1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altLang="zh-CN">
                                    <a:latin typeface="Cambria Math" charset="0"/>
                                  </a:rPr>
                                  <m:t>𝛻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charset="0"/>
                                  </a:rPr>
                                  <m:t>Θ</m:t>
                                </m:r>
                              </m:oMath>
                            </m:oMathPara>
                          </a14:m>
                          <a:endParaRPr lang="en-US" altLang="zh-CN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 smtClean="0">
                                      <a:latin typeface="Cambria Math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i="1" smtClean="0">
                                      <a:latin typeface="Cambria Math" charset="0"/>
                                    </a:rPr>
                                    <m:t>new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 smtClean="0"/>
                            <a:t>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4-0.7308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-4</a:t>
                          </a:r>
                          <a:r>
                            <a:rPr lang="zh-CN" altLang="en-US" baseline="0" dirty="0" smtClean="0"/>
                            <a:t> </a:t>
                          </a:r>
                          <a:r>
                            <a:rPr lang="mr-IN" altLang="zh-CN" baseline="0" dirty="0" smtClean="0"/>
                            <a:t>–</a:t>
                          </a:r>
                          <a:r>
                            <a:rPr lang="zh-CN" altLang="en-US" baseline="0" dirty="0" smtClean="0"/>
                            <a:t> </a:t>
                          </a:r>
                          <a:r>
                            <a:rPr lang="en-US" altLang="zh-CN" baseline="0" dirty="0" smtClean="0"/>
                            <a:t>0.0003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3-0.2689+1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8934669"/>
                  </p:ext>
                </p:extLst>
              </p:nvPr>
            </p:nvGraphicFramePr>
            <p:xfrm>
              <a:off x="1388570" y="2093912"/>
              <a:ext cx="6460030" cy="2782888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292006"/>
                    <a:gridCol w="1292006"/>
                    <a:gridCol w="1292006"/>
                    <a:gridCol w="1292006"/>
                    <a:gridCol w="129200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72" t="-8197" r="-401415" b="-6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472" t="-108197" r="-301415" b="-5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0.7308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0.2689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mtClean="0"/>
                            <a:t>CE</a:t>
                          </a:r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-log(0.2689)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  <a:tr h="6594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72" t="-230556" r="-401415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472" t="-230556" r="-301415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0.7308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0.2689-1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72" t="-340000" r="-401415" b="-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472" t="-340000" r="-301415" b="-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4-0.7308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-4</a:t>
                          </a:r>
                          <a:r>
                            <a:rPr lang="zh-CN" altLang="en-US" baseline="0" dirty="0" smtClean="0"/>
                            <a:t> </a:t>
                          </a:r>
                          <a:r>
                            <a:rPr lang="mr-IN" altLang="zh-CN" baseline="0" dirty="0" smtClean="0"/>
                            <a:t>–</a:t>
                          </a:r>
                          <a:r>
                            <a:rPr lang="zh-CN" altLang="en-US" baseline="0" dirty="0" smtClean="0"/>
                            <a:t> </a:t>
                          </a:r>
                          <a:r>
                            <a:rPr lang="en-US" altLang="zh-CN" baseline="0" dirty="0" smtClean="0"/>
                            <a:t>0.0003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3-0.2689+1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TextBox 8"/>
          <p:cNvSpPr txBox="1"/>
          <p:nvPr/>
        </p:nvSpPr>
        <p:spPr>
          <a:xfrm>
            <a:off x="2679592" y="517190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按比例“推所有，拉一个”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016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神经网络基础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zh-CN" altLang="en-US" dirty="0" smtClean="0"/>
                  <a:t>总结一下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线性运算符：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𝑦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𝑊𝑥</m:t>
                    </m:r>
                    <m:r>
                      <a:rPr lang="en-US" altLang="zh-CN" b="0" i="1" smtClean="0">
                        <a:latin typeface="Cambria Math" charset="0"/>
                      </a:rPr>
                      <m:t>+</m:t>
                    </m:r>
                    <m:r>
                      <a:rPr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非线性运算符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激活函数</a:t>
                </a:r>
                <a:r>
                  <a:rPr lang="en-US" altLang="zh-CN" dirty="0" smtClean="0"/>
                  <a:t>/activation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function</a:t>
                </a:r>
              </a:p>
              <a:p>
                <a:pPr lvl="2"/>
                <a:r>
                  <a:rPr lang="en-US" altLang="zh-CN" dirty="0" smtClean="0"/>
                  <a:t>sigmoid</a:t>
                </a:r>
              </a:p>
              <a:p>
                <a:pPr lvl="2"/>
                <a:r>
                  <a:rPr lang="en-US" altLang="zh-CN" dirty="0" err="1" smtClean="0"/>
                  <a:t>tanh</a:t>
                </a:r>
                <a:endParaRPr lang="en-US" altLang="zh-CN" dirty="0" smtClean="0"/>
              </a:p>
              <a:p>
                <a:pPr lvl="2"/>
                <a:r>
                  <a:rPr lang="en-US" altLang="zh-CN" dirty="0" err="1" smtClean="0"/>
                  <a:t>ReLU</a:t>
                </a:r>
                <a:endParaRPr lang="en-US" altLang="zh-CN" dirty="0" smtClean="0"/>
              </a:p>
              <a:p>
                <a:pPr lvl="2"/>
                <a:r>
                  <a:rPr lang="en-US" altLang="zh-CN" dirty="0" err="1" smtClean="0"/>
                  <a:t>softmax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embedding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lookup</a:t>
                </a:r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Loss</a:t>
                </a:r>
              </a:p>
              <a:p>
                <a:pPr lvl="2"/>
                <a:r>
                  <a:rPr lang="en-US" altLang="zh-CN" dirty="0" smtClean="0"/>
                  <a:t>cross-entropy</a:t>
                </a:r>
                <a:endParaRPr lang="en-US" altLang="zh-CN" dirty="0"/>
              </a:p>
              <a:p>
                <a:pPr lvl="3"/>
                <a:r>
                  <a:rPr lang="en-US" altLang="zh-CN" dirty="0" smtClean="0"/>
                  <a:t>+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/>
                  <a:t>softmax</a:t>
                </a:r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 </a:t>
                </a:r>
                <a:r>
                  <a:rPr lang="en-US" altLang="zh-CN" dirty="0" smtClean="0"/>
                  <a:t>“</a:t>
                </a:r>
                <a:r>
                  <a:rPr lang="zh-CN" altLang="en-US" dirty="0" smtClean="0"/>
                  <a:t>按比例推所有，拉一个</a:t>
                </a:r>
                <a:r>
                  <a:rPr lang="en-US" altLang="zh-CN" dirty="0" smtClean="0"/>
                  <a:t>”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72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7406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小试牛刀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bigram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neural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network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𝑝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zh-CN" altLang="en-US" dirty="0" smtClean="0"/>
                  <a:t>词汇集 </a:t>
                </a:r>
                <a:r>
                  <a:rPr lang="en-US" altLang="zh-CN" dirty="0" smtClean="0"/>
                  <a:t>V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=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{</a:t>
                </a:r>
                <a:r>
                  <a:rPr lang="en-US" altLang="zh-CN" dirty="0" err="1" smtClean="0"/>
                  <a:t>a,b,c</a:t>
                </a:r>
                <a:r>
                  <a:rPr lang="en-US" altLang="zh-CN" dirty="0" smtClean="0"/>
                  <a:t>}</a:t>
                </a:r>
              </a:p>
              <a:p>
                <a:pPr lvl="1"/>
                <a:r>
                  <a:rPr lang="zh-CN" altLang="en-US" dirty="0" smtClean="0"/>
                  <a:t>训练数据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{</a:t>
                </a:r>
                <a:r>
                  <a:rPr lang="en-US" altLang="zh-CN" dirty="0" err="1" smtClean="0"/>
                  <a:t>abc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/>
                  <a:t>acb,bca</a:t>
                </a:r>
                <a:r>
                  <a:rPr lang="en-US" altLang="zh-CN" dirty="0" smtClean="0"/>
                  <a:t>}</a:t>
                </a:r>
              </a:p>
              <a:p>
                <a:pPr lvl="2"/>
                <a:r>
                  <a:rPr lang="en-US" altLang="zh-CN" dirty="0" smtClean="0"/>
                  <a:t>ab,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/>
                  <a:t>bc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ac,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/>
                  <a:t>cb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/>
                  <a:t>bc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</a:t>
                </a:r>
              </a:p>
              <a:p>
                <a:pPr lvl="1"/>
                <a:r>
                  <a:rPr lang="zh-CN" altLang="en-US" dirty="0" smtClean="0"/>
                  <a:t>字符串转化成数字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a:0,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b:1,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c:2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7604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小试牛刀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38</a:t>
            </a:fld>
            <a:endParaRPr lang="en-US" altLang="zh-CN" dirty="0"/>
          </a:p>
        </p:txBody>
      </p:sp>
      <p:sp>
        <p:nvSpPr>
          <p:cNvPr id="24" name="Rectangle 23"/>
          <p:cNvSpPr/>
          <p:nvPr/>
        </p:nvSpPr>
        <p:spPr bwMode="auto">
          <a:xfrm>
            <a:off x="3472454" y="5351175"/>
            <a:ext cx="22098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input</a:t>
            </a:r>
            <a:r>
              <a:rPr lang="zh-CN" altLang="en-US" sz="1600" dirty="0" smtClean="0">
                <a:ea typeface="宋体" charset="0"/>
                <a:cs typeface="宋体" charset="0"/>
              </a:rPr>
              <a:t> </a:t>
            </a:r>
            <a:r>
              <a:rPr lang="en-US" altLang="zh-CN" sz="1600" dirty="0" smtClean="0">
                <a:ea typeface="宋体" charset="0"/>
                <a:cs typeface="宋体" charset="0"/>
              </a:rPr>
              <a:t>embedding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20475" y="5605046"/>
            <a:ext cx="530915" cy="338554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zh-CN" sz="1600" dirty="0" smtClean="0"/>
              <a:t>a:0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3467100" y="4634895"/>
            <a:ext cx="22098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linear</a:t>
            </a:r>
            <a:r>
              <a:rPr lang="zh-CN" altLang="en-US" sz="1600" dirty="0" smtClean="0">
                <a:ea typeface="宋体" charset="0"/>
                <a:cs typeface="宋体" charset="0"/>
              </a:rPr>
              <a:t> </a:t>
            </a:r>
            <a:r>
              <a:rPr lang="en-US" altLang="zh-CN" sz="1600" dirty="0" smtClean="0">
                <a:ea typeface="宋体" charset="0"/>
                <a:cs typeface="宋体" charset="0"/>
              </a:rPr>
              <a:t>transform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3472454" y="3903375"/>
            <a:ext cx="22098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 smtClean="0">
                <a:ea typeface="宋体" charset="0"/>
                <a:cs typeface="宋体" charset="0"/>
              </a:rPr>
              <a:t>Tanh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3352800" y="3217575"/>
            <a:ext cx="24384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ea typeface="宋体" charset="0"/>
                <a:cs typeface="宋体" charset="0"/>
              </a:rPr>
              <a:t>o</a:t>
            </a:r>
            <a:r>
              <a:rPr lang="en-US" altLang="zh-CN" sz="1600" dirty="0" smtClean="0">
                <a:ea typeface="宋体" charset="0"/>
                <a:cs typeface="宋体" charset="0"/>
              </a:rPr>
              <a:t>utput</a:t>
            </a:r>
            <a:r>
              <a:rPr lang="zh-CN" altLang="en-US" sz="1600" dirty="0" smtClean="0">
                <a:ea typeface="宋体" charset="0"/>
                <a:cs typeface="宋体" charset="0"/>
              </a:rPr>
              <a:t> </a:t>
            </a:r>
            <a:r>
              <a:rPr lang="en-US" altLang="zh-CN" sz="1600" dirty="0" smtClean="0">
                <a:ea typeface="宋体" charset="0"/>
                <a:cs typeface="宋体" charset="0"/>
              </a:rPr>
              <a:t>embedding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397370" y="2531775"/>
            <a:ext cx="24384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 smtClean="0">
                <a:ea typeface="宋体" charset="0"/>
                <a:cs typeface="宋体" charset="0"/>
              </a:rPr>
              <a:t>softmax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3352800" y="1769775"/>
            <a:ext cx="24384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cross-entropy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70154" y="2124914"/>
            <a:ext cx="535723" cy="338554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zh-CN" sz="1600" dirty="0"/>
              <a:t>b</a:t>
            </a:r>
            <a:r>
              <a:rPr lang="en-US" altLang="zh-CN" sz="1600" dirty="0" smtClean="0"/>
              <a:t>:0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4229102" y="4970175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smtClean="0">
                <a:ea typeface="宋体" charset="0"/>
                <a:cs typeface="宋体" charset="0"/>
              </a:rPr>
              <a:t>h1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203330" y="4284375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h2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203330" y="3568095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h3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181908" y="2882295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h4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210844" y="2150775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h5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191000" y="1434495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loss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110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小试牛刀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39</a:t>
            </a:fld>
            <a:endParaRPr lang="en-US" altLang="zh-CN" dirty="0"/>
          </a:p>
        </p:txBody>
      </p:sp>
      <p:sp>
        <p:nvSpPr>
          <p:cNvPr id="24" name="Rectangle 23"/>
          <p:cNvSpPr/>
          <p:nvPr/>
        </p:nvSpPr>
        <p:spPr bwMode="auto">
          <a:xfrm>
            <a:off x="724394" y="5410200"/>
            <a:ext cx="22098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input</a:t>
            </a:r>
            <a:r>
              <a:rPr lang="zh-CN" altLang="en-US" sz="1600" dirty="0" smtClean="0">
                <a:ea typeface="宋体" charset="0"/>
                <a:cs typeface="宋体" charset="0"/>
              </a:rPr>
              <a:t> </a:t>
            </a:r>
            <a:r>
              <a:rPr lang="en-US" altLang="zh-CN" sz="1600" dirty="0" smtClean="0">
                <a:ea typeface="宋体" charset="0"/>
                <a:cs typeface="宋体" charset="0"/>
              </a:rPr>
              <a:t>embedding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72415" y="5664071"/>
            <a:ext cx="530915" cy="338554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zh-CN" sz="1600" dirty="0" smtClean="0"/>
              <a:t>a:0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719040" y="4693920"/>
            <a:ext cx="22098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linear</a:t>
            </a:r>
            <a:r>
              <a:rPr lang="zh-CN" altLang="en-US" sz="1600" dirty="0" smtClean="0">
                <a:ea typeface="宋体" charset="0"/>
                <a:cs typeface="宋体" charset="0"/>
              </a:rPr>
              <a:t> </a:t>
            </a:r>
            <a:r>
              <a:rPr lang="en-US" altLang="zh-CN" sz="1600" dirty="0" smtClean="0">
                <a:ea typeface="宋体" charset="0"/>
                <a:cs typeface="宋体" charset="0"/>
              </a:rPr>
              <a:t>transform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24394" y="3962400"/>
            <a:ext cx="22098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 smtClean="0">
                <a:ea typeface="宋体" charset="0"/>
                <a:cs typeface="宋体" charset="0"/>
              </a:rPr>
              <a:t>Tanh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04740" y="3276600"/>
            <a:ext cx="24384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ea typeface="宋体" charset="0"/>
                <a:cs typeface="宋体" charset="0"/>
              </a:rPr>
              <a:t>o</a:t>
            </a:r>
            <a:r>
              <a:rPr lang="en-US" altLang="zh-CN" sz="1600" dirty="0" smtClean="0">
                <a:ea typeface="宋体" charset="0"/>
                <a:cs typeface="宋体" charset="0"/>
              </a:rPr>
              <a:t>utput</a:t>
            </a:r>
            <a:r>
              <a:rPr lang="zh-CN" altLang="en-US" sz="1600" dirty="0" smtClean="0">
                <a:ea typeface="宋体" charset="0"/>
                <a:cs typeface="宋体" charset="0"/>
              </a:rPr>
              <a:t> </a:t>
            </a:r>
            <a:r>
              <a:rPr lang="en-US" altLang="zh-CN" sz="1600" dirty="0" smtClean="0">
                <a:ea typeface="宋体" charset="0"/>
                <a:cs typeface="宋体" charset="0"/>
              </a:rPr>
              <a:t>embedding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49310" y="2590800"/>
            <a:ext cx="24384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 smtClean="0">
                <a:ea typeface="宋体" charset="0"/>
                <a:cs typeface="宋体" charset="0"/>
              </a:rPr>
              <a:t>softmax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04740" y="1828800"/>
            <a:ext cx="24384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cross-entropy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22094" y="2183939"/>
            <a:ext cx="535723" cy="338554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zh-CN" sz="1600" dirty="0"/>
              <a:t>b</a:t>
            </a:r>
            <a:r>
              <a:rPr lang="en-US" altLang="zh-CN" sz="1600" dirty="0" smtClean="0"/>
              <a:t>:0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481042" y="502920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smtClean="0">
                <a:ea typeface="宋体" charset="0"/>
                <a:cs typeface="宋体" charset="0"/>
              </a:rPr>
              <a:t>h1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455270" y="434340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h2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455270" y="362712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h3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433848" y="294132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h4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462784" y="220980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h5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442940" y="149352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loss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29200" y="4791670"/>
            <a:ext cx="17123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input_embed</a:t>
            </a:r>
            <a:endParaRPr lang="en-US" dirty="0" smtClean="0"/>
          </a:p>
          <a:p>
            <a:r>
              <a:rPr lang="en-US" dirty="0" smtClean="0"/>
              <a:t>[[ </a:t>
            </a:r>
            <a:r>
              <a:rPr lang="en-US" dirty="0"/>
              <a:t>0.4  1. </a:t>
            </a:r>
            <a:r>
              <a:rPr lang="en-US" dirty="0" smtClean="0"/>
              <a:t>]</a:t>
            </a:r>
          </a:p>
          <a:p>
            <a:r>
              <a:rPr lang="en-US" dirty="0" smtClean="0"/>
              <a:t> </a:t>
            </a:r>
            <a:r>
              <a:rPr lang="en-US" dirty="0"/>
              <a:t>[ 0.2  0.4</a:t>
            </a:r>
            <a:r>
              <a:rPr lang="en-US" dirty="0" smtClean="0"/>
              <a:t>]</a:t>
            </a:r>
          </a:p>
          <a:p>
            <a:r>
              <a:rPr lang="en-US" dirty="0" smtClean="0"/>
              <a:t> </a:t>
            </a:r>
            <a:r>
              <a:rPr lang="en-US" dirty="0"/>
              <a:t>[-0.3  2. ]]</a:t>
            </a:r>
          </a:p>
        </p:txBody>
      </p:sp>
      <p:sp>
        <p:nvSpPr>
          <p:cNvPr id="7" name="Rectangle 6"/>
          <p:cNvSpPr/>
          <p:nvPr/>
        </p:nvSpPr>
        <p:spPr>
          <a:xfrm>
            <a:off x="5105400" y="4038600"/>
            <a:ext cx="144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h1 </a:t>
            </a:r>
          </a:p>
          <a:p>
            <a:r>
              <a:rPr lang="pt-BR" dirty="0"/>
              <a:t>[ 0.4  1. ] </a:t>
            </a:r>
          </a:p>
        </p:txBody>
      </p:sp>
      <p:sp>
        <p:nvSpPr>
          <p:cNvPr id="9" name="Rectangle 8"/>
          <p:cNvSpPr/>
          <p:nvPr/>
        </p:nvSpPr>
        <p:spPr>
          <a:xfrm>
            <a:off x="3770338" y="3078480"/>
            <a:ext cx="16033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linear_w</a:t>
            </a:r>
            <a:endParaRPr lang="en-US" dirty="0" smtClean="0"/>
          </a:p>
          <a:p>
            <a:r>
              <a:rPr lang="en-US" dirty="0" smtClean="0"/>
              <a:t>[[ </a:t>
            </a:r>
            <a:r>
              <a:rPr lang="en-US" dirty="0"/>
              <a:t>1.2  0.2</a:t>
            </a:r>
            <a:r>
              <a:rPr lang="en-US" dirty="0" smtClean="0"/>
              <a:t>]</a:t>
            </a:r>
          </a:p>
          <a:p>
            <a:r>
              <a:rPr lang="en-US" dirty="0" smtClean="0"/>
              <a:t> </a:t>
            </a:r>
            <a:r>
              <a:rPr lang="en-US" dirty="0"/>
              <a:t>[-0.4  0.4]]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66990" y="3124200"/>
            <a:ext cx="13292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linear_b</a:t>
            </a:r>
            <a:endParaRPr lang="en-US" dirty="0" smtClean="0"/>
          </a:p>
          <a:p>
            <a:r>
              <a:rPr lang="en-US" dirty="0" smtClean="0"/>
              <a:t>[ </a:t>
            </a:r>
            <a:r>
              <a:rPr lang="en-US" dirty="0"/>
              <a:t>0.   0.5]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675" y="174099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mtClean="0"/>
              <a:t>h3 </a:t>
            </a:r>
            <a:endParaRPr lang="pt-BR" dirty="0"/>
          </a:p>
          <a:p>
            <a:r>
              <a:rPr lang="pt-BR" dirty="0"/>
              <a:t>[ 0.07982977  0.7530659 </a:t>
            </a:r>
            <a:r>
              <a:rPr lang="pt-BR" dirty="0" smtClean="0"/>
              <a:t>]</a:t>
            </a:r>
          </a:p>
          <a:p>
            <a:r>
              <a:rPr lang="pt-BR" dirty="0"/>
              <a:t>h2 </a:t>
            </a:r>
          </a:p>
          <a:p>
            <a:r>
              <a:rPr lang="pt-BR" dirty="0"/>
              <a:t>[ 0.08  0.98]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7318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机器学习回顾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模型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charset="0"/>
                          </a:rPr>
                          <m:t>Θ</m:t>
                        </m:r>
                      </m:e>
                    </m:d>
                  </m:oMath>
                </a14:m>
                <a:endParaRPr lang="en-US" altLang="zh-CN" b="0" dirty="0" smtClean="0"/>
              </a:p>
              <a:p>
                <a:pPr lvl="2"/>
                <a:r>
                  <a:rPr lang="en-US" altLang="zh-CN" dirty="0" smtClean="0"/>
                  <a:t>linear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model</a:t>
                </a:r>
                <a:r>
                  <a:rPr lang="zh-CN" altLang="en-US" dirty="0"/>
                  <a:t> </a:t>
                </a:r>
                <a:r>
                  <a:rPr lang="zh-CN" altLang="en-US" dirty="0" smtClean="0"/>
                  <a:t>线性模型</a:t>
                </a:r>
                <a:endParaRPr lang="en-US" altLang="zh-CN" dirty="0" smtClean="0"/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𝑗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zh-CN" altLang="en-US" b="0" i="1" dirty="0" smtClean="0">
                        <a:latin typeface="Cambria Math" charset="0"/>
                      </a:rPr>
                      <m:t> 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b="0" dirty="0" smtClean="0"/>
              </a:p>
              <a:p>
                <a:pPr lvl="1"/>
                <a:r>
                  <a:rPr lang="zh-CN" altLang="en-US" dirty="0" smtClean="0"/>
                  <a:t>参数 </a:t>
                </a:r>
                <a:r>
                  <a:rPr lang="en-US" altLang="zh-CN" dirty="0" smtClean="0"/>
                  <a:t>parameter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Θ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</a:rPr>
                      <m:t>𝑗</m:t>
                    </m:r>
                    <m:r>
                      <a:rPr lang="en-US" altLang="zh-CN" b="0" i="1" smtClean="0">
                        <a:latin typeface="Cambria Math" charset="0"/>
                      </a:rPr>
                      <m:t>=1,…,</m:t>
                    </m:r>
                    <m:r>
                      <a:rPr lang="en-US" altLang="zh-CN" b="0" i="1" smtClean="0">
                        <a:latin typeface="Cambria Math" charset="0"/>
                      </a:rPr>
                      <m:t>𝑑</m:t>
                    </m:r>
                    <m:r>
                      <a:rPr lang="en-US" altLang="zh-CN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zh-CN" altLang="en-US" dirty="0" smtClean="0"/>
                  <a:t>超参数 </a:t>
                </a:r>
                <a:r>
                  <a:rPr lang="en-US" altLang="zh-CN" dirty="0" err="1" smtClean="0"/>
                  <a:t>hyperparameter</a:t>
                </a:r>
                <a:endParaRPr lang="en-US" altLang="zh-CN" dirty="0" smtClean="0"/>
              </a:p>
              <a:p>
                <a:pPr lvl="2"/>
                <a:r>
                  <a:rPr lang="en-US" altLang="zh-CN" dirty="0"/>
                  <a:t>d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7277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小试牛刀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40</a:t>
            </a:fld>
            <a:endParaRPr lang="en-US" altLang="zh-CN" dirty="0"/>
          </a:p>
        </p:txBody>
      </p:sp>
      <p:sp>
        <p:nvSpPr>
          <p:cNvPr id="24" name="Rectangle 23"/>
          <p:cNvSpPr/>
          <p:nvPr/>
        </p:nvSpPr>
        <p:spPr bwMode="auto">
          <a:xfrm>
            <a:off x="724394" y="5410200"/>
            <a:ext cx="22098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input</a:t>
            </a:r>
            <a:r>
              <a:rPr lang="zh-CN" altLang="en-US" sz="1600" dirty="0" smtClean="0">
                <a:ea typeface="宋体" charset="0"/>
                <a:cs typeface="宋体" charset="0"/>
              </a:rPr>
              <a:t> </a:t>
            </a:r>
            <a:r>
              <a:rPr lang="en-US" altLang="zh-CN" sz="1600" dirty="0" smtClean="0">
                <a:ea typeface="宋体" charset="0"/>
                <a:cs typeface="宋体" charset="0"/>
              </a:rPr>
              <a:t>embedding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72415" y="5664071"/>
            <a:ext cx="530915" cy="338554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zh-CN" sz="1600" dirty="0" smtClean="0"/>
              <a:t>a:0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719040" y="4693920"/>
            <a:ext cx="22098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linear</a:t>
            </a:r>
            <a:r>
              <a:rPr lang="zh-CN" altLang="en-US" sz="1600" dirty="0" smtClean="0">
                <a:ea typeface="宋体" charset="0"/>
                <a:cs typeface="宋体" charset="0"/>
              </a:rPr>
              <a:t> </a:t>
            </a:r>
            <a:r>
              <a:rPr lang="en-US" altLang="zh-CN" sz="1600" dirty="0" smtClean="0">
                <a:ea typeface="宋体" charset="0"/>
                <a:cs typeface="宋体" charset="0"/>
              </a:rPr>
              <a:t>transform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24394" y="3962400"/>
            <a:ext cx="22098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 smtClean="0">
                <a:ea typeface="宋体" charset="0"/>
                <a:cs typeface="宋体" charset="0"/>
              </a:rPr>
              <a:t>Tanh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04740" y="3276600"/>
            <a:ext cx="24384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ea typeface="宋体" charset="0"/>
                <a:cs typeface="宋体" charset="0"/>
              </a:rPr>
              <a:t>o</a:t>
            </a:r>
            <a:r>
              <a:rPr lang="en-US" altLang="zh-CN" sz="1600" dirty="0" smtClean="0">
                <a:ea typeface="宋体" charset="0"/>
                <a:cs typeface="宋体" charset="0"/>
              </a:rPr>
              <a:t>utput</a:t>
            </a:r>
            <a:r>
              <a:rPr lang="zh-CN" altLang="en-US" sz="1600" dirty="0" smtClean="0">
                <a:ea typeface="宋体" charset="0"/>
                <a:cs typeface="宋体" charset="0"/>
              </a:rPr>
              <a:t> </a:t>
            </a:r>
            <a:r>
              <a:rPr lang="en-US" altLang="zh-CN" sz="1600" dirty="0" smtClean="0">
                <a:ea typeface="宋体" charset="0"/>
                <a:cs typeface="宋体" charset="0"/>
              </a:rPr>
              <a:t>embedding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49310" y="2590800"/>
            <a:ext cx="24384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 smtClean="0">
                <a:ea typeface="宋体" charset="0"/>
                <a:cs typeface="宋体" charset="0"/>
              </a:rPr>
              <a:t>softmax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04740" y="1828800"/>
            <a:ext cx="24384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cross-entropy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22094" y="2183939"/>
            <a:ext cx="535723" cy="338554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zh-CN" sz="1600" dirty="0"/>
              <a:t>b</a:t>
            </a:r>
            <a:r>
              <a:rPr lang="en-US" altLang="zh-CN" sz="1600" dirty="0" smtClean="0"/>
              <a:t>:0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481042" y="502920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smtClean="0">
                <a:ea typeface="宋体" charset="0"/>
                <a:cs typeface="宋体" charset="0"/>
              </a:rPr>
              <a:t>h1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455270" y="434340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h2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455270" y="362712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h3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433848" y="294132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h4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462784" y="220980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h5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442940" y="149352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loss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0" y="4093755"/>
            <a:ext cx="18637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output_embed</a:t>
            </a:r>
            <a:endParaRPr lang="en-US" dirty="0" smtClean="0"/>
          </a:p>
          <a:p>
            <a:r>
              <a:rPr lang="en-US" dirty="0" smtClean="0"/>
              <a:t>[[-</a:t>
            </a:r>
            <a:r>
              <a:rPr lang="en-US" dirty="0"/>
              <a:t>1.   1. </a:t>
            </a:r>
            <a:r>
              <a:rPr lang="en-US" dirty="0" smtClean="0"/>
              <a:t>]</a:t>
            </a:r>
          </a:p>
          <a:p>
            <a:r>
              <a:rPr lang="en-US" dirty="0" smtClean="0"/>
              <a:t>[ </a:t>
            </a:r>
            <a:r>
              <a:rPr lang="en-US" dirty="0"/>
              <a:t>0.4  0.5</a:t>
            </a:r>
            <a:r>
              <a:rPr lang="en-US" dirty="0" smtClean="0"/>
              <a:t>]</a:t>
            </a:r>
          </a:p>
          <a:p>
            <a:r>
              <a:rPr lang="en-US" dirty="0" smtClean="0"/>
              <a:t>[-</a:t>
            </a:r>
            <a:r>
              <a:rPr lang="en-US" dirty="0"/>
              <a:t>0.3  0.2]]</a:t>
            </a:r>
          </a:p>
        </p:txBody>
      </p:sp>
      <p:sp>
        <p:nvSpPr>
          <p:cNvPr id="6" name="Rectangle 5"/>
          <p:cNvSpPr/>
          <p:nvPr/>
        </p:nvSpPr>
        <p:spPr>
          <a:xfrm>
            <a:off x="5982613" y="4114800"/>
            <a:ext cx="21707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output_embed_b</a:t>
            </a:r>
            <a:endParaRPr lang="en-US" dirty="0" smtClean="0"/>
          </a:p>
          <a:p>
            <a:r>
              <a:rPr lang="en-US" dirty="0" smtClean="0"/>
              <a:t>[ </a:t>
            </a:r>
            <a:r>
              <a:rPr lang="en-US" dirty="0"/>
              <a:t>0.   0.5  0. ]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0" y="3276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s-IS" dirty="0"/>
              <a:t>h4 </a:t>
            </a:r>
          </a:p>
          <a:p>
            <a:r>
              <a:rPr lang="is-IS" dirty="0"/>
              <a:t>[ </a:t>
            </a:r>
            <a:r>
              <a:rPr lang="is-IS" dirty="0" smtClean="0"/>
              <a:t>0.673236</a:t>
            </a:r>
            <a:r>
              <a:rPr lang="is-IS" dirty="0"/>
              <a:t>  </a:t>
            </a:r>
            <a:r>
              <a:rPr lang="is-IS" dirty="0" smtClean="0"/>
              <a:t>0.90846</a:t>
            </a:r>
            <a:r>
              <a:rPr lang="en-US" altLang="zh-CN" dirty="0" smtClean="0"/>
              <a:t>5</a:t>
            </a:r>
            <a:r>
              <a:rPr lang="is-IS" dirty="0"/>
              <a:t>  0.12666425]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10000" y="16007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s-IS" smtClean="0"/>
              <a:t>ce </a:t>
            </a:r>
            <a:endParaRPr lang="is-IS" dirty="0"/>
          </a:p>
          <a:p>
            <a:r>
              <a:rPr lang="is-IS" dirty="0" smtClean="0"/>
              <a:t>0.810028205586</a:t>
            </a:r>
          </a:p>
          <a:p>
            <a:r>
              <a:rPr lang="is-IS" dirty="0"/>
              <a:t>h5 </a:t>
            </a:r>
          </a:p>
          <a:p>
            <a:r>
              <a:rPr lang="is-IS" dirty="0"/>
              <a:t>[ 0.351601 0.44484</a:t>
            </a:r>
            <a:r>
              <a:rPr lang="en-US" altLang="zh-CN" dirty="0"/>
              <a:t>6</a:t>
            </a:r>
            <a:r>
              <a:rPr lang="is-IS" dirty="0"/>
              <a:t>  0.203553]</a:t>
            </a:r>
            <a:r>
              <a:rPr lang="is-IS" dirty="0" smtClean="0"/>
              <a:t> 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505784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小试牛刀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41</a:t>
            </a:fld>
            <a:endParaRPr lang="en-US" altLang="zh-CN" dirty="0"/>
          </a:p>
        </p:txBody>
      </p:sp>
      <p:sp>
        <p:nvSpPr>
          <p:cNvPr id="24" name="Rectangle 23"/>
          <p:cNvSpPr/>
          <p:nvPr/>
        </p:nvSpPr>
        <p:spPr bwMode="auto">
          <a:xfrm>
            <a:off x="724394" y="5410200"/>
            <a:ext cx="22098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input</a:t>
            </a:r>
            <a:r>
              <a:rPr lang="zh-CN" altLang="en-US" sz="1600" dirty="0" smtClean="0">
                <a:ea typeface="宋体" charset="0"/>
                <a:cs typeface="宋体" charset="0"/>
              </a:rPr>
              <a:t> </a:t>
            </a:r>
            <a:r>
              <a:rPr lang="en-US" altLang="zh-CN" sz="1600" dirty="0" smtClean="0">
                <a:ea typeface="宋体" charset="0"/>
                <a:cs typeface="宋体" charset="0"/>
              </a:rPr>
              <a:t>embedding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72415" y="5664071"/>
            <a:ext cx="530915" cy="338554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zh-CN" sz="1600" dirty="0" smtClean="0"/>
              <a:t>a:0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719040" y="4693920"/>
            <a:ext cx="22098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linear</a:t>
            </a:r>
            <a:r>
              <a:rPr lang="zh-CN" altLang="en-US" sz="1600" dirty="0" smtClean="0">
                <a:ea typeface="宋体" charset="0"/>
                <a:cs typeface="宋体" charset="0"/>
              </a:rPr>
              <a:t> </a:t>
            </a:r>
            <a:r>
              <a:rPr lang="en-US" altLang="zh-CN" sz="1600" dirty="0" smtClean="0">
                <a:ea typeface="宋体" charset="0"/>
                <a:cs typeface="宋体" charset="0"/>
              </a:rPr>
              <a:t>transform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24394" y="3962400"/>
            <a:ext cx="22098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 smtClean="0">
                <a:ea typeface="宋体" charset="0"/>
                <a:cs typeface="宋体" charset="0"/>
              </a:rPr>
              <a:t>Tanh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04740" y="3276600"/>
            <a:ext cx="24384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ea typeface="宋体" charset="0"/>
                <a:cs typeface="宋体" charset="0"/>
              </a:rPr>
              <a:t>o</a:t>
            </a:r>
            <a:r>
              <a:rPr lang="en-US" altLang="zh-CN" sz="1600" dirty="0" smtClean="0">
                <a:ea typeface="宋体" charset="0"/>
                <a:cs typeface="宋体" charset="0"/>
              </a:rPr>
              <a:t>utput</a:t>
            </a:r>
            <a:r>
              <a:rPr lang="zh-CN" altLang="en-US" sz="1600" dirty="0" smtClean="0">
                <a:ea typeface="宋体" charset="0"/>
                <a:cs typeface="宋体" charset="0"/>
              </a:rPr>
              <a:t> </a:t>
            </a:r>
            <a:r>
              <a:rPr lang="en-US" altLang="zh-CN" sz="1600" dirty="0" smtClean="0">
                <a:ea typeface="宋体" charset="0"/>
                <a:cs typeface="宋体" charset="0"/>
              </a:rPr>
              <a:t>embedding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49310" y="2590800"/>
            <a:ext cx="24384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 smtClean="0">
                <a:ea typeface="宋体" charset="0"/>
                <a:cs typeface="宋体" charset="0"/>
              </a:rPr>
              <a:t>softmax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04740" y="1828800"/>
            <a:ext cx="24384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cross-entropy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22094" y="2183939"/>
            <a:ext cx="535723" cy="338554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zh-CN" sz="1600" dirty="0"/>
              <a:t>b</a:t>
            </a:r>
            <a:r>
              <a:rPr lang="en-US" altLang="zh-CN" sz="1600" dirty="0" smtClean="0"/>
              <a:t>:0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481042" y="502920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smtClean="0">
                <a:ea typeface="宋体" charset="0"/>
                <a:cs typeface="宋体" charset="0"/>
              </a:rPr>
              <a:t>h1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455270" y="434340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h2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455270" y="362712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h3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433848" y="294132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h4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462784" y="220980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charset="0"/>
                <a:cs typeface="宋体" charset="0"/>
              </a:rPr>
              <a:t>h5</a:t>
            </a:r>
            <a:endParaRPr kumimoji="0" lang="en-US" sz="1600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宋体" charset="0"/>
              <a:cs typeface="宋体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442940" y="149352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loss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471463" y="294132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smtClean="0">
                <a:ea typeface="宋体" charset="0"/>
                <a:cs typeface="宋体" charset="0"/>
              </a:rPr>
              <a:t>djdh4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471463" y="363474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smtClean="0">
                <a:ea typeface="宋体" charset="0"/>
                <a:cs typeface="宋体" charset="0"/>
              </a:rPr>
              <a:t>djdh3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471463" y="434179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smtClean="0">
                <a:ea typeface="宋体" charset="0"/>
                <a:cs typeface="宋体" charset="0"/>
              </a:rPr>
              <a:t>djdh2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2471463" y="5038725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djdh1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200400" y="3276600"/>
            <a:ext cx="2286000" cy="26098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smtClean="0">
                <a:ea typeface="宋体" charset="0"/>
                <a:cs typeface="宋体" charset="0"/>
              </a:rPr>
              <a:t>djd_output_embed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643660" y="3266941"/>
            <a:ext cx="2509740" cy="27064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 smtClean="0">
                <a:ea typeface="宋体" charset="0"/>
                <a:cs typeface="宋体" charset="0"/>
              </a:rPr>
              <a:t>djd_output_embed_</a:t>
            </a:r>
            <a:r>
              <a:rPr lang="en-US" altLang="zh-CN" sz="1600" dirty="0" err="1">
                <a:ea typeface="宋体" charset="0"/>
                <a:cs typeface="宋体" charset="0"/>
              </a:rPr>
              <a:t>b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3200400" y="4679073"/>
            <a:ext cx="2286000" cy="26098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 smtClean="0">
                <a:ea typeface="宋体" charset="0"/>
                <a:cs typeface="宋体" charset="0"/>
              </a:rPr>
              <a:t>djd_linear_w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605560" y="4679072"/>
            <a:ext cx="2286000" cy="26098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 smtClean="0">
                <a:ea typeface="宋体" charset="0"/>
                <a:cs typeface="宋体" charset="0"/>
              </a:rPr>
              <a:t>djd_linear_b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3124200" y="5449239"/>
            <a:ext cx="2286000" cy="26098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 smtClean="0">
                <a:ea typeface="宋体" charset="0"/>
                <a:cs typeface="宋体" charset="0"/>
              </a:rPr>
              <a:t>djd_input_embed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284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小试牛刀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程序展示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地址：</a:t>
            </a:r>
            <a:endParaRPr lang="en-US" altLang="zh-CN" dirty="0" smtClean="0"/>
          </a:p>
          <a:p>
            <a:pPr lvl="1"/>
            <a:r>
              <a:rPr lang="en-US" altLang="zh-CN" dirty="0"/>
              <a:t>https://</a:t>
            </a:r>
            <a:r>
              <a:rPr lang="en-US" altLang="zh-CN" dirty="0" err="1"/>
              <a:t>github.com</a:t>
            </a:r>
            <a:r>
              <a:rPr lang="en-US" altLang="zh-CN" dirty="0"/>
              <a:t>/</a:t>
            </a:r>
            <a:r>
              <a:rPr lang="en-US" altLang="zh-CN" dirty="0" err="1"/>
              <a:t>shixing</a:t>
            </a:r>
            <a:r>
              <a:rPr lang="en-US" altLang="zh-CN" dirty="0"/>
              <a:t>/</a:t>
            </a:r>
            <a:r>
              <a:rPr lang="en-US" altLang="zh-CN" dirty="0" err="1"/>
              <a:t>xing_nlp</a:t>
            </a:r>
            <a:r>
              <a:rPr lang="en-US" altLang="zh-CN" dirty="0"/>
              <a:t>/blob/master/LM/NNLM/</a:t>
            </a:r>
            <a:r>
              <a:rPr lang="en-US" altLang="zh-CN" dirty="0" err="1"/>
              <a:t>toy.py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运行环境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需要安装</a:t>
            </a:r>
            <a:r>
              <a:rPr lang="en-US" altLang="zh-CN" dirty="0" err="1" smtClean="0"/>
              <a:t>numpy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如果之前安装了</a:t>
            </a:r>
            <a:r>
              <a:rPr lang="en-US" altLang="zh-CN" dirty="0" smtClean="0"/>
              <a:t>anaconda,</a:t>
            </a:r>
            <a:r>
              <a:rPr lang="zh-CN" altLang="en-US" dirty="0" smtClean="0"/>
              <a:t> 那么</a:t>
            </a:r>
            <a:r>
              <a:rPr lang="en-US" altLang="zh-CN" dirty="0" smtClean="0"/>
              <a:t>anaconda</a:t>
            </a:r>
            <a:r>
              <a:rPr lang="zh-CN" altLang="en-US" dirty="0" smtClean="0"/>
              <a:t>中是包含</a:t>
            </a:r>
            <a:r>
              <a:rPr lang="en-US" altLang="zh-CN" dirty="0" err="1" smtClean="0"/>
              <a:t>numpy</a:t>
            </a:r>
            <a:r>
              <a:rPr lang="zh-CN" altLang="en-US" dirty="0" smtClean="0"/>
              <a:t>的，不需要再次安装</a:t>
            </a:r>
            <a:r>
              <a:rPr lang="en-US" altLang="zh-CN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42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7267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小试牛刀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程序展示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挑战：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toy.py</a:t>
            </a:r>
            <a:r>
              <a:rPr lang="zh-CN" altLang="en-US" dirty="0" smtClean="0"/>
              <a:t> </a:t>
            </a:r>
            <a:r>
              <a:rPr lang="en-US" altLang="zh-CN" dirty="0" smtClean="0"/>
              <a:t>:</a:t>
            </a:r>
            <a:r>
              <a:rPr lang="zh-CN" altLang="en-US" dirty="0" smtClean="0"/>
              <a:t> 包含了五处错误，找到这五处错误。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10ite.correct.txt</a:t>
            </a:r>
            <a:r>
              <a:rPr lang="zh-CN" altLang="en-US" dirty="0" smtClean="0"/>
              <a:t> 包含了正确的结果的输出。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理解神经网络调试的困难之处以及常见</a:t>
            </a:r>
            <a:r>
              <a:rPr lang="en-US" altLang="zh-CN" dirty="0" smtClean="0"/>
              <a:t>bug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Debug</a:t>
            </a:r>
            <a:r>
              <a:rPr lang="zh-CN" altLang="en-US" dirty="0" smtClean="0"/>
              <a:t>的一般方法：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看代码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在小样例上面手算</a:t>
            </a:r>
            <a:endParaRPr lang="en-US" altLang="zh-CN" dirty="0"/>
          </a:p>
          <a:p>
            <a:pPr lvl="3"/>
            <a:r>
              <a:rPr lang="zh-CN" altLang="en-US" dirty="0" smtClean="0"/>
              <a:t>做</a:t>
            </a:r>
            <a:r>
              <a:rPr lang="en-US" altLang="zh-CN" dirty="0" err="1" smtClean="0"/>
              <a:t>gradient_check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43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18991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NNLM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44</a:t>
            </a:fld>
            <a:endParaRPr lang="en-US" altLang="zh-CN" dirty="0"/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566738" y="1341438"/>
            <a:ext cx="6436377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n-gram</a:t>
            </a:r>
            <a:r>
              <a:rPr lang="zh-CN" altLang="en-US" sz="3200" dirty="0" smtClean="0"/>
              <a:t> 潜在</a:t>
            </a:r>
            <a:r>
              <a:rPr lang="zh-CN" altLang="en-US" sz="3200" dirty="0" smtClean="0"/>
              <a:t>的问题</a:t>
            </a:r>
            <a:r>
              <a:rPr lang="en-US" altLang="zh-CN" sz="3200" dirty="0" smtClean="0"/>
              <a:t>:</a:t>
            </a:r>
          </a:p>
          <a:p>
            <a:pPr lvl="1"/>
            <a:r>
              <a:rPr lang="en-US" altLang="zh-CN" sz="2800" dirty="0" smtClean="0"/>
              <a:t>P</a:t>
            </a:r>
            <a:r>
              <a:rPr lang="en-US" altLang="zh-CN" sz="2800" dirty="0"/>
              <a:t>(</a:t>
            </a:r>
            <a:r>
              <a:rPr lang="zh-CN" altLang="en-US" sz="2800" dirty="0"/>
              <a:t>梨</a:t>
            </a:r>
            <a:r>
              <a:rPr lang="en-US" altLang="zh-CN" sz="2800" dirty="0"/>
              <a:t>|</a:t>
            </a:r>
            <a:r>
              <a:rPr lang="zh-CN" altLang="en-US" sz="2800" dirty="0"/>
              <a:t>水果 包含</a:t>
            </a:r>
            <a:r>
              <a:rPr lang="en-US" altLang="zh-CN" sz="2800" dirty="0"/>
              <a:t>)</a:t>
            </a:r>
            <a:r>
              <a:rPr lang="zh-CN" altLang="en-US" sz="2800" dirty="0"/>
              <a:t> 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P(</a:t>
            </a:r>
            <a:r>
              <a:rPr lang="zh-CN" altLang="en-US" sz="2800" dirty="0"/>
              <a:t>苹果</a:t>
            </a:r>
            <a:r>
              <a:rPr lang="en-US" altLang="zh-CN" sz="2800" dirty="0"/>
              <a:t>|</a:t>
            </a:r>
            <a:r>
              <a:rPr lang="zh-CN" altLang="en-US" sz="2800" dirty="0"/>
              <a:t>水果 包含</a:t>
            </a:r>
            <a:r>
              <a:rPr lang="en-US" altLang="zh-CN" sz="2800" dirty="0" smtClean="0"/>
              <a:t>)</a:t>
            </a:r>
            <a:endParaRPr lang="en-US" sz="3200" dirty="0" smtClean="0"/>
          </a:p>
          <a:p>
            <a:pPr lvl="2"/>
            <a:r>
              <a:rPr lang="zh-CN" altLang="en-US" sz="2500" dirty="0" smtClean="0"/>
              <a:t>对“词”的理解</a:t>
            </a:r>
            <a:r>
              <a:rPr lang="zh-CN" altLang="en-US" sz="2500" dirty="0" smtClean="0"/>
              <a:t>有限</a:t>
            </a:r>
            <a:endParaRPr lang="en-US" altLang="zh-CN" sz="2500" dirty="0" smtClean="0"/>
          </a:p>
          <a:p>
            <a:pPr lvl="3"/>
            <a:r>
              <a:rPr lang="en-US" altLang="zh-CN" sz="2200" dirty="0" smtClean="0"/>
              <a:t>Neural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Network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Language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Model</a:t>
            </a:r>
            <a:r>
              <a:rPr lang="en-US" altLang="zh-CN" sz="2200" dirty="0" smtClean="0"/>
              <a:t>	</a:t>
            </a:r>
            <a:endParaRPr lang="en-US" sz="2200" dirty="0"/>
          </a:p>
          <a:p>
            <a:pPr lvl="2"/>
            <a:r>
              <a:rPr lang="en-US" altLang="zh-CN" sz="2500" dirty="0" smtClean="0"/>
              <a:t>N-gram</a:t>
            </a:r>
            <a:r>
              <a:rPr lang="zh-CN" altLang="en-US" sz="2500" dirty="0" smtClean="0"/>
              <a:t> 上下文的长度</a:t>
            </a:r>
            <a:r>
              <a:rPr lang="zh-CN" altLang="en-US" sz="2500" dirty="0" smtClean="0"/>
              <a:t>有限</a:t>
            </a:r>
            <a:endParaRPr lang="en-US" altLang="zh-CN" sz="2500" dirty="0" smtClean="0"/>
          </a:p>
          <a:p>
            <a:pPr lvl="3"/>
            <a:r>
              <a:rPr lang="en-US" altLang="zh-CN" sz="2200" dirty="0" smtClean="0"/>
              <a:t>Recurrent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NN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Language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Model</a:t>
            </a:r>
            <a:r>
              <a:rPr lang="zh-CN" altLang="en-US" sz="2200" dirty="0" smtClean="0"/>
              <a:t> </a:t>
            </a:r>
            <a:endParaRPr lang="en-US" altLang="zh-CN" sz="2200" dirty="0" smtClean="0"/>
          </a:p>
        </p:txBody>
      </p:sp>
    </p:spTree>
    <p:extLst>
      <p:ext uri="{BB962C8B-B14F-4D97-AF65-F5344CB8AC3E}">
        <p14:creationId xmlns:p14="http://schemas.microsoft.com/office/powerpoint/2010/main" val="20615800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NNLM</a:t>
            </a:r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5814"/>
          <a:stretch/>
        </p:blipFill>
        <p:spPr>
          <a:xfrm>
            <a:off x="1763485" y="1874520"/>
            <a:ext cx="4855029" cy="33985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5256" y="1115518"/>
            <a:ext cx="2010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“</a:t>
            </a:r>
            <a:r>
              <a:rPr lang="en-US" altLang="zh-CN" sz="3200" dirty="0" smtClean="0"/>
              <a:t>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</a:t>
            </a:r>
            <a:r>
              <a:rPr lang="zh-CN" altLang="en-US" sz="3200" dirty="0" smtClean="0"/>
              <a:t>”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543295" y="52051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200" y="5554790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Arial" charset="0"/>
              </a:rPr>
              <a:t>Bengio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, </a:t>
            </a:r>
            <a:r>
              <a:rPr lang="en-US" dirty="0" err="1">
                <a:solidFill>
                  <a:srgbClr val="222222"/>
                </a:solidFill>
                <a:latin typeface="Arial" charset="0"/>
              </a:rPr>
              <a:t>Yoshua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, et al. "A neural probabilistic language model." </a:t>
            </a:r>
            <a:r>
              <a:rPr lang="en-US" i="1" dirty="0">
                <a:solidFill>
                  <a:srgbClr val="222222"/>
                </a:solidFill>
                <a:latin typeface="Arial" charset="0"/>
              </a:rPr>
              <a:t>Journal of machine learning research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 3.Feb (2003): 1137-1155.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25869" y="518160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48108" y="160020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559969" y="6264274"/>
            <a:ext cx="2057400" cy="365125"/>
          </a:xfrm>
          <a:prstGeom prst="rect">
            <a:avLst/>
          </a:prstGeom>
        </p:spPr>
        <p:txBody>
          <a:bodyPr/>
          <a:lstStyle/>
          <a:p>
            <a:fld id="{4C0C175C-3A88-C44B-B347-13DACA828E8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7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NNLM</a:t>
            </a:r>
            <a:endParaRPr lang="en-US" altLang="zh-CN" dirty="0"/>
          </a:p>
        </p:txBody>
      </p:sp>
      <p:sp>
        <p:nvSpPr>
          <p:cNvPr id="26" name="TextBox 25"/>
          <p:cNvSpPr txBox="1"/>
          <p:nvPr/>
        </p:nvSpPr>
        <p:spPr>
          <a:xfrm>
            <a:off x="574675" y="1447800"/>
            <a:ext cx="5961888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Embedding</a:t>
            </a:r>
            <a:r>
              <a:rPr lang="zh-CN" altLang="en-US" sz="2400" dirty="0" smtClean="0"/>
              <a:t>的作用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zh-CN" altLang="en-US" sz="2400" strike="sngStrike" dirty="0" smtClean="0"/>
              <a:t>对“词”的理解有限 </a:t>
            </a:r>
            <a:endParaRPr lang="en-US" altLang="zh-CN" sz="2400" strike="sngStrike" dirty="0" smtClean="0"/>
          </a:p>
          <a:p>
            <a:pPr marL="0" lvl="1"/>
            <a:endParaRPr lang="en-US" altLang="zh-CN" sz="2800" dirty="0" smtClean="0"/>
          </a:p>
          <a:p>
            <a:pPr marL="0" lvl="1"/>
            <a:r>
              <a:rPr lang="zh-CN" altLang="en-US" sz="2400" dirty="0" smtClean="0"/>
              <a:t>词法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相似性</a:t>
            </a:r>
            <a:endParaRPr lang="en-US" altLang="zh-CN" sz="2400" dirty="0" smtClean="0"/>
          </a:p>
          <a:p>
            <a:pPr marL="0" lvl="1"/>
            <a:r>
              <a:rPr lang="en-US" altLang="zh-CN" sz="2400" dirty="0" smtClean="0"/>
              <a:t>good,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better</a:t>
            </a:r>
            <a:endParaRPr lang="en-US" altLang="zh-CN" sz="2400" dirty="0"/>
          </a:p>
          <a:p>
            <a:pPr marL="0" lvl="1"/>
            <a:endParaRPr lang="en-US" altLang="zh-CN" sz="2400" dirty="0" smtClean="0"/>
          </a:p>
          <a:p>
            <a:pPr marL="0" lvl="1"/>
            <a:r>
              <a:rPr lang="zh-CN" altLang="en-US" sz="2400" dirty="0" smtClean="0"/>
              <a:t>语法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相似性</a:t>
            </a:r>
            <a:endParaRPr lang="en-US" altLang="zh-CN" sz="2400" dirty="0" smtClean="0"/>
          </a:p>
          <a:p>
            <a:pPr marL="0" lvl="1"/>
            <a:r>
              <a:rPr lang="en-US" altLang="zh-CN" sz="2400" dirty="0" smtClean="0"/>
              <a:t>see,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saw</a:t>
            </a:r>
            <a:endParaRPr lang="en-US" altLang="zh-CN" sz="2400" dirty="0"/>
          </a:p>
          <a:p>
            <a:pPr marL="0" lvl="1"/>
            <a:endParaRPr lang="en-US" altLang="zh-CN" sz="2800" strike="sngStrike" dirty="0" smtClean="0"/>
          </a:p>
          <a:p>
            <a:r>
              <a:rPr lang="zh-CN" altLang="en-US" sz="2400" dirty="0" smtClean="0"/>
              <a:t>语义相似性</a:t>
            </a:r>
            <a:endParaRPr lang="en-US" altLang="zh-CN" sz="2400" dirty="0"/>
          </a:p>
          <a:p>
            <a:r>
              <a:rPr lang="en-US" altLang="zh-CN" sz="2400" dirty="0" smtClean="0"/>
              <a:t>dog,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3561" t="53004"/>
          <a:stretch/>
        </p:blipFill>
        <p:spPr>
          <a:xfrm>
            <a:off x="4032413" y="2133600"/>
            <a:ext cx="3974774" cy="32229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559969" y="6264274"/>
            <a:ext cx="2057400" cy="365125"/>
          </a:xfrm>
          <a:prstGeom prst="rect">
            <a:avLst/>
          </a:prstGeom>
        </p:spPr>
        <p:txBody>
          <a:bodyPr/>
          <a:lstStyle/>
          <a:p>
            <a:fld id="{4C0C175C-3A88-C44B-B347-13DACA828E8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5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NNLM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47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816886" y="1320941"/>
            <a:ext cx="75102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2400" dirty="0" smtClean="0"/>
              <a:t>为什么</a:t>
            </a:r>
            <a:r>
              <a:rPr lang="en-US" altLang="zh-CN" sz="2400" dirty="0" smtClean="0"/>
              <a:t>Embedding</a:t>
            </a:r>
            <a:r>
              <a:rPr lang="zh-CN" altLang="en-US" sz="2400" dirty="0" smtClean="0"/>
              <a:t>会有这样的作用？</a:t>
            </a:r>
            <a:endParaRPr lang="en-US" altLang="zh-CN" sz="2400" dirty="0" smtClean="0"/>
          </a:p>
          <a:p>
            <a:pPr marL="0" lvl="1"/>
            <a:endParaRPr lang="en-US" altLang="zh-CN" sz="2400" dirty="0"/>
          </a:p>
          <a:p>
            <a:pPr marL="0" lvl="1"/>
            <a:r>
              <a:rPr lang="en-US" altLang="zh-CN" sz="2400" dirty="0" smtClean="0"/>
              <a:t>Embedding</a:t>
            </a:r>
            <a:r>
              <a:rPr lang="zh-CN" altLang="en-US" sz="2400" dirty="0" smtClean="0"/>
              <a:t>的每一维相当于是机器学习出来的特征</a:t>
            </a:r>
            <a:endParaRPr lang="en-US" altLang="zh-CN" sz="2400" dirty="0" smtClean="0"/>
          </a:p>
          <a:p>
            <a:pPr marL="0" lvl="1"/>
            <a:endParaRPr lang="en-US" altLang="zh-CN" sz="2400" dirty="0"/>
          </a:p>
          <a:p>
            <a:pPr marL="0" lvl="1"/>
            <a:r>
              <a:rPr lang="zh-CN" altLang="en-US" sz="2400" dirty="0" smtClean="0"/>
              <a:t>所谓的“特征学习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表示学习”</a:t>
            </a:r>
            <a:endParaRPr lang="en-US" altLang="zh-CN" sz="2400" dirty="0"/>
          </a:p>
          <a:p>
            <a:pPr marL="0" lvl="1"/>
            <a:r>
              <a:rPr lang="en-US" altLang="zh-CN" sz="2400" dirty="0" smtClean="0"/>
              <a:t>representation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learning</a:t>
            </a:r>
          </a:p>
          <a:p>
            <a:pPr marL="0" lvl="1"/>
            <a:endParaRPr lang="en-US" altLang="zh-CN" sz="2400" dirty="0"/>
          </a:p>
          <a:p>
            <a:pPr marL="0" lvl="1"/>
            <a:r>
              <a:rPr lang="en-US" altLang="zh-CN" sz="2400" dirty="0" smtClean="0"/>
              <a:t>ICLR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pPr marL="0" lvl="1"/>
            <a:r>
              <a:rPr lang="en-US" sz="2400" dirty="0" smtClean="0"/>
              <a:t>International </a:t>
            </a:r>
            <a:r>
              <a:rPr lang="en-US" sz="2400" dirty="0"/>
              <a:t>Conference on Learning </a:t>
            </a:r>
            <a:r>
              <a:rPr lang="en-US" sz="2400" dirty="0" smtClean="0"/>
              <a:t>Representations</a:t>
            </a:r>
          </a:p>
          <a:p>
            <a:pPr marL="0" lvl="1"/>
            <a:endParaRPr lang="en-US" altLang="zh-CN" sz="2400" dirty="0"/>
          </a:p>
          <a:p>
            <a:pPr marL="0" lvl="1"/>
            <a:r>
              <a:rPr lang="en-US" altLang="zh-CN" sz="2400" dirty="0"/>
              <a:t>Deep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  <a:r>
              <a:rPr lang="zh-CN" altLang="en-US" sz="2400" dirty="0"/>
              <a:t>的核心原因</a:t>
            </a:r>
            <a:r>
              <a:rPr lang="zh-CN" altLang="en-US" sz="2400" dirty="0" smtClean="0"/>
              <a:t>之一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4748909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Word2Vec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线性模型！快</a:t>
            </a:r>
            <a:r>
              <a:rPr lang="en-US" altLang="zh-CN" dirty="0" smtClean="0"/>
              <a:t>+</a:t>
            </a:r>
            <a:r>
              <a:rPr lang="zh-CN" altLang="en-US" dirty="0" smtClean="0"/>
              <a:t>大数据</a:t>
            </a:r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48</a:t>
            </a:fld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15" y="2269901"/>
            <a:ext cx="619024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21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Word2Vec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线性模型？！快</a:t>
            </a:r>
            <a:r>
              <a:rPr lang="en-US" altLang="zh-CN" dirty="0" smtClean="0"/>
              <a:t>+</a:t>
            </a:r>
            <a:r>
              <a:rPr lang="zh-CN" altLang="en-US" dirty="0" smtClean="0"/>
              <a:t>大数据</a:t>
            </a:r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49</a:t>
            </a:fld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15" y="2269901"/>
            <a:ext cx="619024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52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机器学习回顾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zh-CN" altLang="en-US" dirty="0" smtClean="0"/>
                  <a:t>数据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Training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Data</a:t>
                </a:r>
                <a:r>
                  <a:rPr lang="zh-CN" altLang="en-US" dirty="0" smtClean="0"/>
                  <a:t> 训练集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𝑇</m:t>
                    </m:r>
                    <m:r>
                      <a:rPr lang="en-US" altLang="zh-CN" b="0" i="1" smtClean="0">
                        <a:latin typeface="Cambria Math" charset="0"/>
                      </a:rPr>
                      <m:t>= </m:t>
                    </m:r>
                    <m:d>
                      <m:dPr>
                        <m:begChr m:val="{"/>
                        <m:endChr m:val="|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zh-CN" altLang="en-US" b="0" i="1" smtClean="0">
                                <a:latin typeface="Cambria Math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𝑖</m:t>
                    </m:r>
                    <m:r>
                      <a:rPr lang="en-US" altLang="zh-CN" b="0" i="1" smtClean="0">
                        <a:latin typeface="Cambria Math" charset="0"/>
                      </a:rPr>
                      <m:t>=1, …,</m:t>
                    </m:r>
                    <m:r>
                      <a:rPr lang="en-US" altLang="zh-CN" b="0" i="1" smtClean="0">
                        <a:latin typeface="Cambria Math" charset="0"/>
                      </a:rPr>
                      <m:t>𝑁</m:t>
                    </m:r>
                    <m:r>
                      <a:rPr lang="en-US" altLang="zh-CN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Development/Validation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Data</a:t>
                </a:r>
                <a:r>
                  <a:rPr lang="zh-CN" altLang="en-US" dirty="0" smtClean="0"/>
                  <a:t> 验证集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防止过拟合 </a:t>
                </a:r>
                <a:r>
                  <a:rPr lang="en-US" altLang="zh-CN" dirty="0" smtClean="0"/>
                  <a:t>(overfitting)</a:t>
                </a:r>
              </a:p>
              <a:p>
                <a:pPr lvl="1"/>
                <a:r>
                  <a:rPr lang="en-US" altLang="zh-CN" dirty="0" smtClean="0"/>
                  <a:t>Test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Data</a:t>
                </a:r>
                <a:r>
                  <a:rPr lang="zh-CN" altLang="en-US" dirty="0" smtClean="0"/>
                  <a:t> 测试集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Train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Data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&lt;&gt;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Dev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Data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&lt;&gt;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Test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Data</a:t>
                </a:r>
                <a:r>
                  <a:rPr lang="zh-CN" altLang="en-US" dirty="0" smtClean="0"/>
                  <a:t> 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互不重合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/>
                  <a:t>正确流程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以线性模型为例</a:t>
                </a:r>
                <a:r>
                  <a:rPr lang="en-US" altLang="zh-CN" dirty="0" smtClean="0"/>
                  <a:t>)</a:t>
                </a:r>
              </a:p>
              <a:p>
                <a:pPr marL="969962" lvl="1" indent="-457200">
                  <a:buFont typeface="+mj-lt"/>
                  <a:buAutoNum type="arabicPeriod"/>
                </a:pPr>
                <a:r>
                  <a:rPr lang="zh-CN" altLang="en-US" dirty="0" smtClean="0"/>
                  <a:t>选择超参数</a:t>
                </a:r>
                <a:r>
                  <a:rPr lang="en-US" altLang="zh-CN" dirty="0" smtClean="0"/>
                  <a:t>d</a:t>
                </a:r>
              </a:p>
              <a:p>
                <a:pPr marL="969962" lvl="1" indent="-457200">
                  <a:buFont typeface="+mj-lt"/>
                  <a:buAutoNum type="arabicPeriod"/>
                </a:pPr>
                <a:r>
                  <a:rPr lang="zh-CN" altLang="en-US" dirty="0" smtClean="0"/>
                  <a:t>在训练集上训练，得到参数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Θ</m:t>
                    </m:r>
                  </m:oMath>
                </a14:m>
                <a:endParaRPr lang="en-US" altLang="zh-CN" dirty="0" smtClean="0"/>
              </a:p>
              <a:p>
                <a:pPr marL="969962" lvl="1" indent="-457200">
                  <a:buFont typeface="+mj-lt"/>
                  <a:buAutoNum type="arabicPeriod"/>
                </a:pPr>
                <a:r>
                  <a:rPr lang="zh-CN" altLang="en-US" dirty="0" smtClean="0"/>
                  <a:t>在验证集上进行预测，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回到步骤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</a:t>
                </a:r>
              </a:p>
              <a:p>
                <a:pPr marL="969962" lvl="1" indent="-457200">
                  <a:buFont typeface="+mj-lt"/>
                  <a:buAutoNum type="arabicPeriod"/>
                </a:pPr>
                <a:r>
                  <a:rPr lang="zh-CN" altLang="en-US" dirty="0" smtClean="0"/>
                  <a:t>选出最佳超参数，重新训练，得到最优模型</a:t>
                </a:r>
                <a:endParaRPr lang="en-US" altLang="zh-CN" dirty="0"/>
              </a:p>
              <a:p>
                <a:pPr marL="969962" lvl="1" indent="-457200">
                  <a:buFont typeface="+mj-lt"/>
                  <a:buAutoNum type="arabicPeriod"/>
                </a:pPr>
                <a:r>
                  <a:rPr lang="zh-CN" altLang="en-US" dirty="0" smtClean="0"/>
                  <a:t>用最优模型在测试集上进行测试</a:t>
                </a:r>
                <a:endParaRPr lang="en-US" altLang="zh-CN" dirty="0" smtClean="0"/>
              </a:p>
              <a:p>
                <a:pPr marL="1366837" lvl="2" indent="-457200">
                  <a:buFont typeface="+mj-lt"/>
                  <a:buAutoNum type="arabicPeriod"/>
                </a:pPr>
                <a:endParaRPr lang="en-US" altLang="zh-CN" dirty="0" smtClean="0"/>
              </a:p>
              <a:p>
                <a:pPr lvl="3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20" t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63240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Word2Vec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著名的类比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King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Woman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50</a:t>
            </a:fld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70000"/>
          <a:stretch/>
        </p:blipFill>
        <p:spPr>
          <a:xfrm>
            <a:off x="3203575" y="2590800"/>
            <a:ext cx="2743200" cy="320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1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Word2Vec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著名的类比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King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Woman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Queen</a:t>
            </a:r>
          </a:p>
          <a:p>
            <a:pPr lvl="1"/>
            <a:r>
              <a:rPr lang="en-US" altLang="zh-CN" dirty="0" smtClean="0"/>
              <a:t>King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Woman</a:t>
            </a:r>
          </a:p>
          <a:p>
            <a:pPr lvl="1"/>
            <a:r>
              <a:rPr lang="zh-CN" altLang="en-US" dirty="0" smtClean="0"/>
              <a:t>进一步的实验：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King,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Man,</a:t>
            </a:r>
            <a:r>
              <a:rPr lang="zh-CN" altLang="en-US" dirty="0" smtClean="0"/>
              <a:t> </a:t>
            </a:r>
            <a:r>
              <a:rPr lang="en-US" altLang="zh-CN" dirty="0" smtClean="0"/>
              <a:t>Woman,</a:t>
            </a:r>
            <a:r>
              <a:rPr lang="zh-CN" altLang="en-US" dirty="0" smtClean="0"/>
              <a:t> </a:t>
            </a:r>
            <a:r>
              <a:rPr lang="en-US" altLang="zh-CN" dirty="0" smtClean="0"/>
              <a:t>?</a:t>
            </a:r>
            <a:r>
              <a:rPr lang="zh-CN" altLang="en-US" dirty="0" smtClean="0"/>
              <a:t>  </a:t>
            </a:r>
            <a:r>
              <a:rPr lang="en-US" altLang="zh-CN" dirty="0" smtClean="0"/>
              <a:t>(easy)</a:t>
            </a:r>
          </a:p>
          <a:p>
            <a:pPr lvl="2"/>
            <a:r>
              <a:rPr lang="en-US" altLang="zh-CN" dirty="0" smtClean="0"/>
              <a:t>King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Man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?,</a:t>
            </a:r>
            <a:r>
              <a:rPr lang="zh-CN" altLang="en-US" dirty="0" smtClean="0"/>
              <a:t>  </a:t>
            </a:r>
            <a:r>
              <a:rPr lang="en-US" altLang="zh-CN" dirty="0" smtClean="0"/>
              <a:t>?</a:t>
            </a:r>
            <a:r>
              <a:rPr lang="zh-CN" altLang="en-US" dirty="0" smtClean="0"/>
              <a:t>            </a:t>
            </a:r>
            <a:r>
              <a:rPr lang="en-US" altLang="zh-CN" dirty="0" smtClean="0"/>
              <a:t>(hard!)</a:t>
            </a:r>
          </a:p>
          <a:p>
            <a:pPr lvl="2"/>
            <a:r>
              <a:rPr lang="zh-CN" altLang="en-US" dirty="0" smtClean="0"/>
              <a:t>没有那么神奇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只要把</a:t>
            </a:r>
            <a:r>
              <a:rPr lang="en-US" altLang="zh-CN" dirty="0" smtClean="0"/>
              <a:t>King/Queen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Man/Woman</a:t>
            </a:r>
            <a:r>
              <a:rPr lang="zh-CN" altLang="en-US" dirty="0" smtClean="0"/>
              <a:t>聚类在一起</a:t>
            </a:r>
            <a:endParaRPr lang="en-US" altLang="zh-CN" dirty="0" smtClean="0"/>
          </a:p>
          <a:p>
            <a:pPr lvl="3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51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67648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Word2Vec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著名的类比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King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Women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Queen</a:t>
            </a:r>
          </a:p>
          <a:p>
            <a:r>
              <a:rPr lang="zh-CN" altLang="en-US" dirty="0" smtClean="0"/>
              <a:t>评价</a:t>
            </a:r>
            <a:r>
              <a:rPr lang="en-US" altLang="zh-CN" dirty="0" smtClean="0"/>
              <a:t>Word2Vec</a:t>
            </a:r>
            <a:r>
              <a:rPr lang="zh-CN" altLang="en-US" dirty="0" smtClean="0"/>
              <a:t>的一个任务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</a:t>
            </a:r>
            <a:r>
              <a:rPr lang="zh-CN" altLang="en-US" dirty="0" smtClean="0"/>
              <a:t>词类比：</a:t>
            </a:r>
            <a:endParaRPr lang="en-US" altLang="zh-CN" dirty="0" smtClean="0"/>
          </a:p>
          <a:p>
            <a:pPr lvl="2"/>
            <a:r>
              <a:rPr lang="en-US" altLang="zh-CN" dirty="0"/>
              <a:t>Athens Greece Rome </a:t>
            </a:r>
            <a:r>
              <a:rPr lang="en-US" altLang="zh-CN" dirty="0" smtClean="0"/>
              <a:t>Italy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语义</a:t>
            </a:r>
            <a:r>
              <a:rPr lang="en-US" altLang="zh-CN" dirty="0" smtClean="0"/>
              <a:t>)</a:t>
            </a:r>
          </a:p>
          <a:p>
            <a:pPr lvl="2"/>
            <a:r>
              <a:rPr lang="en-US" altLang="zh-CN" dirty="0"/>
              <a:t>write writes sit </a:t>
            </a:r>
            <a:r>
              <a:rPr lang="en-US" altLang="zh-CN" dirty="0" smtClean="0"/>
              <a:t>sits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词法</a:t>
            </a:r>
            <a:r>
              <a:rPr lang="en-US" altLang="zh-CN" dirty="0" smtClean="0"/>
              <a:t>)</a:t>
            </a:r>
          </a:p>
          <a:p>
            <a:pPr lvl="2"/>
            <a:r>
              <a:rPr lang="zh-CN" altLang="en-US" dirty="0" smtClean="0"/>
              <a:t>一共</a:t>
            </a:r>
            <a:r>
              <a:rPr lang="en-US" altLang="zh-CN" dirty="0" smtClean="0"/>
              <a:t>19558</a:t>
            </a:r>
            <a:r>
              <a:rPr lang="zh-CN" altLang="en-US" dirty="0" smtClean="0"/>
              <a:t>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准确率越高，</a:t>
            </a:r>
            <a:r>
              <a:rPr lang="en-US" altLang="zh-CN" dirty="0" smtClean="0"/>
              <a:t>word2vec</a:t>
            </a:r>
            <a:r>
              <a:rPr lang="zh-CN" altLang="en-US" dirty="0" smtClean="0"/>
              <a:t>越好么？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52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50291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Word2Vec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用途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寻找近义词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用来作为别的自然语言任务的特征值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用来为别的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做初始化</a:t>
            </a:r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53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4171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Word2Vec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应用展示：超参数搜索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地址：</a:t>
            </a:r>
            <a:endParaRPr lang="en-US" altLang="zh-CN" dirty="0" smtClean="0"/>
          </a:p>
          <a:p>
            <a:pPr lvl="2"/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github.com/shixing/xing_nlp/tree/master/word2vec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运行环境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Tensorflow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1.2</a:t>
            </a:r>
          </a:p>
          <a:p>
            <a:pPr lvl="1"/>
            <a:r>
              <a:rPr lang="zh-CN" altLang="en-US" dirty="0" smtClean="0"/>
              <a:t>实验流程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首先进入</a:t>
            </a:r>
            <a:r>
              <a:rPr lang="en-US" altLang="zh-CN" dirty="0" smtClean="0"/>
              <a:t>word2vec</a:t>
            </a:r>
            <a:r>
              <a:rPr lang="zh-CN" altLang="en-US" dirty="0" smtClean="0"/>
              <a:t>文件夹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首先运行 </a:t>
            </a:r>
            <a:r>
              <a:rPr lang="en-US" altLang="zh-CN" dirty="0" smtClean="0"/>
              <a:t>bash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prepare.sh</a:t>
            </a:r>
            <a:r>
              <a:rPr lang="zh-CN" altLang="en-US" dirty="0" smtClean="0"/>
              <a:t> </a:t>
            </a:r>
            <a:r>
              <a:rPr lang="en-US" altLang="zh-CN" dirty="0" smtClean="0"/>
              <a:t>(mac</a:t>
            </a:r>
            <a:r>
              <a:rPr lang="zh-CN" altLang="en-US" dirty="0" smtClean="0"/>
              <a:t>机器运行</a:t>
            </a:r>
            <a:r>
              <a:rPr lang="en-US" altLang="zh-CN" dirty="0" smtClean="0"/>
              <a:t>bash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prepare.mac.sh</a:t>
            </a:r>
            <a:r>
              <a:rPr lang="en-US" altLang="zh-CN" dirty="0" smtClean="0"/>
              <a:t>)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54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7278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Word2Vec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57" y="1109663"/>
            <a:ext cx="8001000" cy="513556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应用展示：超参数搜索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实验流程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首先进入</a:t>
            </a:r>
            <a:r>
              <a:rPr lang="en-US" altLang="zh-CN" dirty="0" smtClean="0"/>
              <a:t>word2vec</a:t>
            </a:r>
            <a:r>
              <a:rPr lang="zh-CN" altLang="en-US" dirty="0" smtClean="0"/>
              <a:t>文件夹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首先运行 </a:t>
            </a:r>
            <a:r>
              <a:rPr lang="en-US" altLang="zh-CN" dirty="0" smtClean="0"/>
              <a:t>bash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prepare.sh</a:t>
            </a:r>
            <a:r>
              <a:rPr lang="zh-CN" altLang="en-US" dirty="0" smtClean="0"/>
              <a:t> </a:t>
            </a:r>
            <a:r>
              <a:rPr lang="en-US" altLang="zh-CN" dirty="0"/>
              <a:t>(</a:t>
            </a:r>
            <a:r>
              <a:rPr lang="en-US" altLang="zh-CN" dirty="0" smtClean="0"/>
              <a:t>mac</a:t>
            </a:r>
            <a:r>
              <a:rPr lang="zh-CN" altLang="en-US" dirty="0" smtClean="0"/>
              <a:t>机器运行</a:t>
            </a:r>
            <a:r>
              <a:rPr lang="en-US" altLang="zh-CN" dirty="0" smtClean="0"/>
              <a:t>bash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prepare.mac.sh</a:t>
            </a:r>
            <a:r>
              <a:rPr lang="en-US" altLang="zh-CN" dirty="0" smtClean="0"/>
              <a:t>)</a:t>
            </a:r>
          </a:p>
          <a:p>
            <a:pPr lvl="2"/>
            <a:r>
              <a:rPr lang="zh-CN" altLang="en-US" dirty="0" smtClean="0"/>
              <a:t>运行默认设置</a:t>
            </a:r>
            <a:endParaRPr lang="en-US" altLang="zh-CN" dirty="0" smtClean="0"/>
          </a:p>
          <a:p>
            <a:pPr lvl="3"/>
            <a:r>
              <a:rPr lang="en-US" altLang="zh-CN" dirty="0"/>
              <a:t>python word2vec.py --</a:t>
            </a:r>
            <a:r>
              <a:rPr lang="en-US" altLang="zh-CN" dirty="0" err="1"/>
              <a:t>train_data</a:t>
            </a:r>
            <a:r>
              <a:rPr lang="en-US" altLang="zh-CN" dirty="0"/>
              <a:t> text8.small --</a:t>
            </a:r>
            <a:r>
              <a:rPr lang="en-US" altLang="zh-CN" dirty="0" err="1"/>
              <a:t>eval_data</a:t>
            </a:r>
            <a:r>
              <a:rPr lang="en-US" altLang="zh-CN" dirty="0"/>
              <a:t> questions-</a:t>
            </a:r>
            <a:r>
              <a:rPr lang="en-US" altLang="zh-CN" dirty="0" err="1"/>
              <a:t>words.txt</a:t>
            </a:r>
            <a:r>
              <a:rPr lang="en-US" altLang="zh-CN" dirty="0"/>
              <a:t> --</a:t>
            </a:r>
            <a:r>
              <a:rPr lang="en-US" altLang="zh-CN" dirty="0" err="1"/>
              <a:t>save_path</a:t>
            </a:r>
            <a:r>
              <a:rPr lang="en-US" altLang="zh-CN" dirty="0"/>
              <a:t> </a:t>
            </a:r>
            <a:r>
              <a:rPr lang="en-US" altLang="zh-CN" dirty="0" smtClean="0"/>
              <a:t>temp</a:t>
            </a:r>
          </a:p>
          <a:p>
            <a:pPr lvl="2"/>
            <a:r>
              <a:rPr lang="zh-CN" altLang="en-US" dirty="0" smtClean="0"/>
              <a:t>可以改变的超参数及其范围</a:t>
            </a:r>
            <a:r>
              <a:rPr lang="en-US" altLang="zh-CN" dirty="0" smtClean="0"/>
              <a:t>(</a:t>
            </a:r>
            <a:r>
              <a:rPr lang="zh-CN" altLang="en-US" dirty="0" smtClean="0"/>
              <a:t>其他参数不能修改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3"/>
            <a:r>
              <a:rPr lang="en-US" altLang="zh-CN" dirty="0" err="1" smtClean="0"/>
              <a:t>embedding_size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10-400</a:t>
            </a:r>
          </a:p>
          <a:p>
            <a:pPr lvl="3"/>
            <a:r>
              <a:rPr lang="en-US" altLang="zh-CN" dirty="0" err="1" smtClean="0"/>
              <a:t>learning_rate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0.0001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10</a:t>
            </a:r>
          </a:p>
          <a:p>
            <a:pPr lvl="3"/>
            <a:r>
              <a:rPr lang="en-US" altLang="zh-CN" dirty="0" err="1" smtClean="0"/>
              <a:t>batch_size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512</a:t>
            </a:r>
          </a:p>
          <a:p>
            <a:pPr lvl="3"/>
            <a:r>
              <a:rPr lang="en-US" altLang="zh-CN" dirty="0" err="1" smtClean="0"/>
              <a:t>window_size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1-20</a:t>
            </a:r>
          </a:p>
          <a:p>
            <a:pPr lvl="3"/>
            <a:r>
              <a:rPr lang="en-US" altLang="zh-CN" dirty="0"/>
              <a:t>python word2vec.py --</a:t>
            </a:r>
            <a:r>
              <a:rPr lang="en-US" altLang="zh-CN" dirty="0" err="1"/>
              <a:t>train_data</a:t>
            </a:r>
            <a:r>
              <a:rPr lang="en-US" altLang="zh-CN" dirty="0"/>
              <a:t> text8.small --</a:t>
            </a:r>
            <a:r>
              <a:rPr lang="en-US" altLang="zh-CN" dirty="0" err="1"/>
              <a:t>eval_data</a:t>
            </a:r>
            <a:r>
              <a:rPr lang="en-US" altLang="zh-CN" dirty="0"/>
              <a:t> questions-</a:t>
            </a:r>
            <a:r>
              <a:rPr lang="en-US" altLang="zh-CN" dirty="0" err="1"/>
              <a:t>words.txt</a:t>
            </a:r>
            <a:r>
              <a:rPr lang="en-US" altLang="zh-CN" dirty="0"/>
              <a:t> --</a:t>
            </a:r>
            <a:r>
              <a:rPr lang="en-US" altLang="zh-CN" dirty="0" err="1"/>
              <a:t>save_path</a:t>
            </a:r>
            <a:r>
              <a:rPr lang="en-US" altLang="zh-CN" dirty="0"/>
              <a:t> temp --</a:t>
            </a:r>
            <a:r>
              <a:rPr lang="en-US" altLang="zh-CN" dirty="0" err="1"/>
              <a:t>embedding_size</a:t>
            </a:r>
            <a:r>
              <a:rPr lang="en-US" altLang="zh-CN" dirty="0"/>
              <a:t> 20 --</a:t>
            </a:r>
            <a:r>
              <a:rPr lang="en-US" altLang="zh-CN" dirty="0" err="1"/>
              <a:t>learning_rate</a:t>
            </a:r>
            <a:r>
              <a:rPr lang="en-US" altLang="zh-CN" dirty="0"/>
              <a:t> 1.0 --</a:t>
            </a:r>
            <a:r>
              <a:rPr lang="en-US" altLang="zh-CN" dirty="0" err="1"/>
              <a:t>batch_size</a:t>
            </a:r>
            <a:r>
              <a:rPr lang="en-US" altLang="zh-CN" dirty="0"/>
              <a:t> 48 --</a:t>
            </a:r>
            <a:r>
              <a:rPr lang="en-US" altLang="zh-CN" dirty="0" err="1"/>
              <a:t>window_size</a:t>
            </a:r>
            <a:r>
              <a:rPr lang="en-US" altLang="zh-CN" dirty="0"/>
              <a:t> 10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3"/>
            <a:endParaRPr lang="en-US" altLang="zh-CN" dirty="0"/>
          </a:p>
          <a:p>
            <a:pPr lvl="2"/>
            <a:endParaRPr lang="en-US" altLang="zh-CN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55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384455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Word2Vec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57" y="1109663"/>
            <a:ext cx="8001000" cy="513556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应用展示：超参数搜索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超参数搜索策略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Gird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endParaRPr lang="en-US" altLang="zh-CN" dirty="0"/>
          </a:p>
          <a:p>
            <a:pPr lvl="2"/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</a:p>
          <a:p>
            <a:pPr lvl="2"/>
            <a:r>
              <a:rPr lang="en-US" altLang="zh-CN" dirty="0" smtClean="0"/>
              <a:t>Coordinate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Descent</a:t>
            </a:r>
            <a:endParaRPr lang="en-US" altLang="zh-CN" dirty="0"/>
          </a:p>
          <a:p>
            <a:pPr lvl="3"/>
            <a:r>
              <a:rPr lang="zh-CN" altLang="en-US" dirty="0" smtClean="0"/>
              <a:t>假设有两个超参数</a:t>
            </a:r>
            <a:r>
              <a:rPr lang="en-US" altLang="zh-CN" dirty="0" err="1" smtClean="0"/>
              <a:t>x,y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随机初始化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，线性搜索最佳的</a:t>
            </a:r>
            <a:r>
              <a:rPr lang="en-US" altLang="zh-CN" dirty="0" smtClean="0"/>
              <a:t>y,</a:t>
            </a:r>
            <a:r>
              <a:rPr lang="zh-CN" altLang="en-US" dirty="0" smtClean="0"/>
              <a:t> 得到</a:t>
            </a:r>
            <a:r>
              <a:rPr lang="en-US" altLang="zh-CN" dirty="0" err="1" smtClean="0"/>
              <a:t>y_best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固定</a:t>
            </a:r>
            <a:r>
              <a:rPr lang="en-US" altLang="zh-CN" dirty="0" err="1" smtClean="0"/>
              <a:t>y_best</a:t>
            </a:r>
            <a:r>
              <a:rPr lang="en-US" altLang="zh-CN" dirty="0" smtClean="0"/>
              <a:t>,</a:t>
            </a:r>
            <a:r>
              <a:rPr lang="zh-CN" altLang="en-US" dirty="0" smtClean="0"/>
              <a:t> 线性搜索</a:t>
            </a:r>
            <a:r>
              <a:rPr lang="en-US" altLang="zh-CN" dirty="0" smtClean="0"/>
              <a:t>x,</a:t>
            </a:r>
            <a:r>
              <a:rPr lang="zh-CN" altLang="en-US" dirty="0" smtClean="0"/>
              <a:t> 得到</a:t>
            </a:r>
            <a:r>
              <a:rPr lang="en-US" altLang="zh-CN" dirty="0" err="1" smtClean="0"/>
              <a:t>x_best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不断迭代，知道</a:t>
            </a:r>
            <a:r>
              <a:rPr lang="en-US" altLang="zh-CN" dirty="0" err="1" smtClean="0"/>
              <a:t>x,y</a:t>
            </a:r>
            <a:r>
              <a:rPr lang="zh-CN" altLang="en-US" dirty="0" smtClean="0"/>
              <a:t>稳定下来</a:t>
            </a:r>
            <a:endParaRPr lang="en-US" altLang="zh-CN" dirty="0"/>
          </a:p>
          <a:p>
            <a:pPr lvl="1"/>
            <a:r>
              <a:rPr lang="zh-CN" altLang="en-US" dirty="0" smtClean="0"/>
              <a:t>工程技巧</a:t>
            </a:r>
            <a:r>
              <a:rPr lang="en-US" altLang="zh-CN" dirty="0" smtClean="0"/>
              <a:t>(</a:t>
            </a:r>
            <a:r>
              <a:rPr lang="zh-CN" altLang="en-US" dirty="0" smtClean="0"/>
              <a:t>不能让机器闲着</a:t>
            </a:r>
            <a:r>
              <a:rPr lang="en-US" altLang="zh-CN" dirty="0" smtClean="0"/>
              <a:t>)</a:t>
            </a:r>
          </a:p>
          <a:p>
            <a:pPr lvl="2"/>
            <a:r>
              <a:rPr lang="zh-CN" altLang="en-US" dirty="0" smtClean="0"/>
              <a:t>多机器运行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写</a:t>
            </a:r>
            <a:r>
              <a:rPr lang="en-US" altLang="zh-CN" dirty="0" smtClean="0"/>
              <a:t>bash</a:t>
            </a:r>
            <a:r>
              <a:rPr lang="zh-CN" altLang="en-US" dirty="0" smtClean="0"/>
              <a:t> </a:t>
            </a:r>
            <a:r>
              <a:rPr lang="en-US" altLang="zh-CN" dirty="0" smtClean="0"/>
              <a:t>script</a:t>
            </a:r>
            <a:r>
              <a:rPr lang="zh-CN" altLang="en-US" dirty="0" smtClean="0"/>
              <a:t>连续运行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56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32045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Word2Vec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57" y="1109663"/>
            <a:ext cx="8001000" cy="513556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应用展示：超参数搜索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排行榜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将你的最好的结果写在这里：</a:t>
            </a:r>
            <a:endParaRPr lang="en-US" altLang="zh-CN" dirty="0" smtClean="0"/>
          </a:p>
          <a:p>
            <a:pPr lvl="3"/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collabedit.com/qvpc6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只写昵称和分数，不要暴露自己的超参数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第五次课前，我们会统计结果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第一名，得到神秘奖励一份。</a:t>
            </a:r>
            <a:endParaRPr lang="en-US" altLang="zh-CN" dirty="0" smtClean="0"/>
          </a:p>
          <a:p>
            <a:pPr lvl="3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57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87779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ChangeArrowheads="1"/>
          </p:cNvSpPr>
          <p:nvPr/>
        </p:nvSpPr>
        <p:spPr bwMode="auto">
          <a:xfrm>
            <a:off x="755650" y="981075"/>
            <a:ext cx="7632700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algn="ctr" eaLnBrk="1" hangingPunct="1">
              <a:spcBef>
                <a:spcPts val="1200"/>
              </a:spcBef>
            </a:pPr>
            <a:r>
              <a:rPr lang="zh-CN" altLang="en-US" sz="2800">
                <a:solidFill>
                  <a:srgbClr val="00B0F0"/>
                </a:solidFill>
                <a:latin typeface="微软雅黑" charset="-122"/>
                <a:ea typeface="微软雅黑" charset="-122"/>
              </a:rPr>
              <a:t>小象学院：互联网新技术在线教育领航者</a:t>
            </a:r>
            <a:endParaRPr lang="en-US" altLang="zh-CN" sz="2800">
              <a:ea typeface="黑体" charset="-122"/>
            </a:endParaRPr>
          </a:p>
          <a:p>
            <a:pPr lvl="1" eaLnBrk="1" hangingPunct="1">
              <a:spcBef>
                <a:spcPts val="1200"/>
              </a:spcBef>
              <a:buFontTx/>
              <a:buChar char="–"/>
            </a:pPr>
            <a:r>
              <a:rPr lang="zh-CN" altLang="en-US" sz="2400">
                <a:ea typeface="黑体" charset="-122"/>
              </a:rPr>
              <a:t>微信公众号：大数据分析挖掘</a:t>
            </a:r>
            <a:endParaRPr lang="zh-CN" altLang="zh-CN" sz="2400">
              <a:ea typeface="黑体" charset="-122"/>
            </a:endParaRPr>
          </a:p>
          <a:p>
            <a:pPr lvl="1" eaLnBrk="1" hangingPunct="1">
              <a:spcBef>
                <a:spcPts val="1200"/>
              </a:spcBef>
              <a:buFontTx/>
              <a:buChar char="–"/>
            </a:pPr>
            <a:r>
              <a:rPr lang="zh-CN" altLang="en-US" sz="2400">
                <a:ea typeface="黑体" charset="-122"/>
              </a:rPr>
              <a:t>新浪微博：</a:t>
            </a:r>
            <a:r>
              <a:rPr lang="en-US" altLang="zh-CN" sz="2400">
                <a:ea typeface="黑体" charset="-122"/>
              </a:rPr>
              <a:t>ChinaHadoop   </a:t>
            </a:r>
          </a:p>
        </p:txBody>
      </p:sp>
      <p:pic>
        <p:nvPicPr>
          <p:cNvPr id="921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716338"/>
            <a:ext cx="75279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文本框 1"/>
          <p:cNvSpPr txBox="1">
            <a:spLocks noChangeArrowheads="1"/>
          </p:cNvSpPr>
          <p:nvPr/>
        </p:nvSpPr>
        <p:spPr bwMode="auto">
          <a:xfrm>
            <a:off x="468313" y="188913"/>
            <a:ext cx="28082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>
                <a:latin typeface="Times New Roman" charset="0"/>
                <a:ea typeface="黑体" charset="-122"/>
              </a:rPr>
              <a:t>联系我们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机器学习回顾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正确流程</a:t>
            </a:r>
            <a:r>
              <a:rPr lang="en-US" altLang="zh-CN" dirty="0" smtClean="0"/>
              <a:t>(</a:t>
            </a:r>
            <a:r>
              <a:rPr lang="zh-CN" altLang="en-US" dirty="0" smtClean="0"/>
              <a:t>以考试为例为例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Train/Dev/Test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五年模拟</a:t>
            </a:r>
            <a:r>
              <a:rPr lang="en-US" altLang="zh-CN" dirty="0" smtClean="0"/>
              <a:t>/</a:t>
            </a:r>
            <a:r>
              <a:rPr lang="zh-CN" altLang="en-US" dirty="0" smtClean="0"/>
              <a:t>三年高考</a:t>
            </a:r>
            <a:r>
              <a:rPr lang="en-US" altLang="zh-CN" dirty="0" smtClean="0"/>
              <a:t>/</a:t>
            </a:r>
            <a:r>
              <a:rPr lang="zh-CN" altLang="en-US" dirty="0" smtClean="0"/>
              <a:t>当年高考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超参数：做题的顺序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正确流程</a:t>
            </a:r>
            <a:endParaRPr lang="en-US" altLang="zh-CN" dirty="0" smtClean="0"/>
          </a:p>
          <a:p>
            <a:pPr marL="1366837" lvl="2" indent="-457200">
              <a:buFont typeface="+mj-lt"/>
              <a:buAutoNum type="arabicPeriod"/>
            </a:pPr>
            <a:r>
              <a:rPr lang="zh-CN" altLang="en-US" dirty="0" smtClean="0"/>
              <a:t>选择一种做题的顺序</a:t>
            </a:r>
            <a:r>
              <a:rPr lang="en-US" altLang="zh-CN" dirty="0" smtClean="0"/>
              <a:t>d</a:t>
            </a:r>
          </a:p>
          <a:p>
            <a:pPr marL="1366837" lvl="2" indent="-457200">
              <a:buFont typeface="+mj-lt"/>
              <a:buAutoNum type="arabicPeriod"/>
            </a:pPr>
            <a:r>
              <a:rPr lang="zh-CN" altLang="en-US" dirty="0" smtClean="0"/>
              <a:t>做一遍“五年模拟”训练一下自己</a:t>
            </a:r>
            <a:endParaRPr lang="en-US" altLang="zh-CN" dirty="0" smtClean="0"/>
          </a:p>
          <a:p>
            <a:pPr marL="1366837" lvl="2" indent="-457200">
              <a:buFont typeface="+mj-lt"/>
              <a:buAutoNum type="arabicPeriod"/>
            </a:pPr>
            <a:r>
              <a:rPr lang="zh-CN" altLang="en-US" dirty="0" smtClean="0"/>
              <a:t>在“三年高考”上测试一下自己，回到步骤</a:t>
            </a:r>
            <a:r>
              <a:rPr lang="en-US" altLang="zh-CN" dirty="0" smtClean="0"/>
              <a:t>1</a:t>
            </a:r>
          </a:p>
          <a:p>
            <a:pPr marL="1755775" lvl="3" indent="-457200">
              <a:buFont typeface="+mj-lt"/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</a:rPr>
              <a:t>如果没有这一步？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1755775" lvl="3" indent="-457200">
              <a:buFont typeface="+mj-lt"/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</a:rPr>
              <a:t>如果使用“五年模拟”来测试？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1366837" lvl="2" indent="-457200">
              <a:buFont typeface="+mj-lt"/>
              <a:buAutoNum type="arabicPeriod"/>
            </a:pPr>
            <a:r>
              <a:rPr lang="zh-CN" altLang="en-US" dirty="0" smtClean="0"/>
              <a:t>用最佳顺序在五年模拟上重新训练一遍自己。</a:t>
            </a:r>
            <a:endParaRPr lang="en-US" altLang="zh-CN" dirty="0"/>
          </a:p>
          <a:p>
            <a:pPr marL="1366837" lvl="2" indent="-457200">
              <a:buFont typeface="+mj-lt"/>
              <a:buAutoNum type="arabicPeriod"/>
            </a:pPr>
            <a:r>
              <a:rPr lang="zh-CN" altLang="en-US" dirty="0" smtClean="0"/>
              <a:t>参加当年高考</a:t>
            </a:r>
            <a:endParaRPr lang="en-US" altLang="zh-CN" dirty="0" smtClean="0"/>
          </a:p>
          <a:p>
            <a:pPr marL="1755775" lvl="3" indent="-457200">
              <a:buFont typeface="+mj-lt"/>
              <a:buAutoNum type="arabicPeriod"/>
            </a:pPr>
            <a:r>
              <a:rPr lang="zh-CN" altLang="en-US" dirty="0" smtClean="0">
                <a:solidFill>
                  <a:srgbClr val="FF0000"/>
                </a:solidFill>
              </a:rPr>
              <a:t>如果提前搞到了高考试题？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1366837" lvl="2" indent="-457200">
              <a:buFont typeface="+mj-lt"/>
              <a:buAutoNum type="arabicPeriod"/>
            </a:pPr>
            <a:endParaRPr lang="en-US" altLang="zh-CN" dirty="0" smtClean="0"/>
          </a:p>
          <a:p>
            <a:pPr lvl="3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8613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机器学习回顾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目标函数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𝑂𝑏𝑗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charset="0"/>
                          </a:rPr>
                          <m:t>Θ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zh-CN" altLang="en-US" b="0" i="1" dirty="0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charset="0"/>
                          </a:rPr>
                          <m:t>Θ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zh-CN" altLang="en-US" b="0" i="1" dirty="0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altLang="zh-CN" b="0" i="1" dirty="0" smtClean="0"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charset="0"/>
                      </a:rPr>
                      <m:t>Θ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Θ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altLang="zh-CN" b="0" dirty="0" smtClean="0"/>
                  <a:t>:</a:t>
                </a:r>
                <a:r>
                  <a:rPr lang="zh-CN" altLang="en-US" b="0" dirty="0" smtClean="0"/>
                  <a:t> </a:t>
                </a:r>
                <a:r>
                  <a:rPr lang="en-US" altLang="zh-CN" dirty="0" smtClean="0"/>
                  <a:t>Loss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function</a:t>
                </a:r>
              </a:p>
              <a:p>
                <a:pPr lvl="2"/>
                <a:r>
                  <a:rPr lang="zh-CN" altLang="en-US" dirty="0" smtClean="0"/>
                  <a:t>衡量模型对训练集的拟合度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Square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Loss: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Θ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,</m:t>
                        </m:r>
                        <m:r>
                          <a:rPr lang="zh-CN" altLang="en-US" i="1" dirty="0">
                            <a:latin typeface="Cambria Math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b="0" i="1" dirty="0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b="0" i="1" dirty="0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dirty="0" smtClean="0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dirty="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Ω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Θ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Regularization</a:t>
                </a:r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衡量模型的复杂度 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死记硬背</a:t>
                </a:r>
                <a:r>
                  <a:rPr lang="en-US" altLang="zh-CN" dirty="0" smtClean="0"/>
                  <a:t>vs</a:t>
                </a:r>
                <a:r>
                  <a:rPr lang="zh-CN" altLang="en-US" dirty="0" smtClean="0"/>
                  <a:t>解题规律</a:t>
                </a:r>
                <a:r>
                  <a:rPr lang="en-US" altLang="zh-CN" dirty="0" smtClean="0"/>
                  <a:t>)</a:t>
                </a:r>
              </a:p>
              <a:p>
                <a:pPr lvl="2"/>
                <a:r>
                  <a:rPr lang="en-US" altLang="zh-CN" dirty="0" smtClean="0"/>
                  <a:t>L2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Norm: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Ω</m:t>
                    </m:r>
                    <m:d>
                      <m:d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Θ</m:t>
                        </m:r>
                      </m:e>
                    </m:d>
                    <m:r>
                      <a:rPr lang="en-US" altLang="zh-CN" b="0" i="0" dirty="0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dirty="0" smtClean="0">
                            <a:latin typeface="Cambria Math" charset="0"/>
                          </a:rPr>
                          <m:t>𝑗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dirty="0" smtClean="0"/>
              </a:p>
              <a:p>
                <a:pPr lvl="2"/>
                <a:endParaRPr lang="en-US" altLang="zh-CN" dirty="0" smtClean="0"/>
              </a:p>
              <a:p>
                <a:pPr lvl="2"/>
                <a:endParaRPr lang="en-US" altLang="zh-CN" b="0" dirty="0" smtClean="0"/>
              </a:p>
              <a:p>
                <a:pPr lvl="2"/>
                <a:endParaRPr lang="en-US" altLang="zh-CN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8184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机器学习回顾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优化目标函数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𝑂𝑏𝑗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charset="0"/>
                          </a:rPr>
                          <m:t>Θ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zh-CN" altLang="en-US" b="0" i="1" dirty="0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charset="0"/>
                          </a:rPr>
                          <m:t>Θ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zh-CN" altLang="en-US" b="0" i="1" dirty="0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altLang="zh-CN" b="0" i="1" dirty="0" smtClean="0"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charset="0"/>
                      </a:rPr>
                      <m:t>Ω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charset="0"/>
                      </a:rPr>
                      <m:t>Θ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b="0" dirty="0" smtClean="0"/>
              </a:p>
              <a:p>
                <a:pPr lvl="1"/>
                <a:r>
                  <a:rPr lang="en-US" altLang="zh-CN" dirty="0" smtClean="0">
                    <a:solidFill>
                      <a:srgbClr val="FF0000"/>
                    </a:solidFill>
                  </a:rPr>
                  <a:t>Batch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/>
                  <a:t>Gradient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Descent</a:t>
                </a:r>
                <a:r>
                  <a:rPr lang="zh-CN" altLang="en-US" dirty="0" smtClean="0"/>
                  <a:t> 梯度下降法</a:t>
                </a:r>
                <a:endParaRPr lang="en-US" altLang="zh-CN" dirty="0" smtClean="0"/>
              </a:p>
              <a:p>
                <a:pPr marL="1374775" lvl="2" indent="-457200">
                  <a:buFont typeface="+mj-lt"/>
                  <a:buAutoNum type="arabicPeriod"/>
                </a:pPr>
                <a:r>
                  <a:rPr lang="zh-CN" altLang="en-US" dirty="0" smtClean="0"/>
                  <a:t>初始化参数</a:t>
                </a:r>
                <a:endParaRPr lang="en-US" altLang="zh-CN" dirty="0" smtClean="0"/>
              </a:p>
              <a:p>
                <a:pPr marL="1763713" lvl="3" indent="-45720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Θ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charset="0"/>
                      </a:rPr>
                      <m:t>unifor</m:t>
                    </m:r>
                  </m:oMath>
                </a14:m>
                <a:r>
                  <a:rPr lang="en-US" altLang="zh-CN" dirty="0" smtClean="0"/>
                  <a:t>m(d)</a:t>
                </a:r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pPr marL="1374775" lvl="2" indent="-457200">
                  <a:buFont typeface="+mj-lt"/>
                  <a:buAutoNum type="arabicPeriod"/>
                </a:pPr>
                <a:r>
                  <a:rPr lang="zh-CN" altLang="en-US" dirty="0" smtClean="0"/>
                  <a:t>计算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charset="0"/>
                      </a:rPr>
                      <m:t>偏导数</m:t>
                    </m:r>
                  </m:oMath>
                </a14:m>
                <a:endParaRPr lang="en-US" altLang="zh-CN" i="1" dirty="0" smtClean="0">
                  <a:latin typeface="Cambria Math" charset="0"/>
                </a:endParaRPr>
              </a:p>
              <a:p>
                <a:pPr marL="1649413" lvl="3" indent="-342900"/>
                <a14:m>
                  <m:oMath xmlns:m="http://schemas.openxmlformats.org/officeDocument/2006/math">
                    <m:r>
                      <a:rPr lang="zh-CN" altLang="en-US" dirty="0">
                        <a:latin typeface="Cambria Math" charset="0"/>
                      </a:rPr>
                      <m:t>∇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charset="0"/>
                      </a:rPr>
                      <m:t>Θ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r>
                      <a:rPr lang="zh-CN" altLang="en-US" b="0" i="1" dirty="0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charset="0"/>
                          </a:rPr>
                          <m:t>Obj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latin typeface="Cambria Math" charset="0"/>
                              </a:rPr>
                              <m:t>Θ</m:t>
                            </m:r>
                            <m:r>
                              <a:rPr lang="en-US" altLang="zh-CN" b="0" i="0" dirty="0" smtClean="0">
                                <a:latin typeface="Cambria Math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latin typeface="Cambria Math" charset="0"/>
                              </a:rPr>
                              <m:t>T</m:t>
                            </m:r>
                          </m:e>
                        </m:d>
                      </m:num>
                      <m:den>
                        <m:r>
                          <a:rPr lang="en-US" altLang="zh-CN" b="0" i="1" dirty="0" smtClean="0">
                            <a:latin typeface="Cambria Math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b="0" i="1" dirty="0" smtClean="0">
                            <a:latin typeface="Cambria Math" charset="0"/>
                          </a:rPr>
                          <m:t>Θ</m:t>
                        </m:r>
                      </m:den>
                    </m:f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charset="0"/>
                          </a:rPr>
                          <m:t>𝜕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charset="0"/>
                          </a:rPr>
                          <m:t>Θ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altLang="zh-CN" b="0" i="1" dirty="0" smtClean="0">
                            <a:latin typeface="Cambria Math" charset="0"/>
                          </a:rPr>
                          <m:t>𝑂𝑏𝑗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charset="0"/>
                          </a:rPr>
                          <m:t>Θ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zh-CN" altLang="en-US" b="0" i="1" dirty="0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zh-CN" altLang="en-US" b="0" i="1" dirty="0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b="0" dirty="0" smtClean="0"/>
              </a:p>
              <a:p>
                <a:pPr marL="1374775" lvl="2" indent="-457200">
                  <a:buFont typeface="+mj-lt"/>
                  <a:buAutoNum type="arabicPeriod"/>
                </a:pPr>
                <a:r>
                  <a:rPr lang="zh-CN" altLang="en-US" b="0" dirty="0" smtClean="0"/>
                  <a:t>更新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charset="0"/>
                      </a:rPr>
                      <m:t>参数</m:t>
                    </m:r>
                  </m:oMath>
                </a14:m>
                <a:endParaRPr lang="en-US" altLang="zh-CN" i="1" dirty="0" smtClean="0">
                  <a:latin typeface="Cambria Math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Θ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Θ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</a:rPr>
                      <m:t>−</m:t>
                    </m:r>
                    <m:r>
                      <a:rPr lang="en-US" altLang="zh-CN" b="0" i="1" smtClean="0">
                        <a:latin typeface="Cambria Math" charset="0"/>
                      </a:rPr>
                      <m:t>𝜂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0" smtClean="0">
                        <a:latin typeface="Cambria Math" charset="0"/>
                      </a:rPr>
                      <m:t>∇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Θ</m:t>
                    </m:r>
                  </m:oMath>
                </a14:m>
                <a:endParaRPr lang="en-US" altLang="zh-CN" dirty="0" smtClean="0"/>
              </a:p>
              <a:p>
                <a:pPr marL="1374775" lvl="2" indent="-457200">
                  <a:buFont typeface="+mj-lt"/>
                  <a:buAutoNum type="arabicPeriod"/>
                </a:pPr>
                <a:r>
                  <a:rPr lang="zh-CN" altLang="en-US" dirty="0" smtClean="0"/>
                  <a:t>更新</a:t>
                </a:r>
                <a:r>
                  <a:rPr lang="en-US" altLang="zh-CN" dirty="0" smtClean="0"/>
                  <a:t>learning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rate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zh-CN" altLang="en-US" b="0" dirty="0" smtClean="0"/>
                  <a:t>，返回</a:t>
                </a:r>
                <a:r>
                  <a:rPr lang="en-US" altLang="zh-CN" b="0" dirty="0" smtClean="0"/>
                  <a:t>2</a:t>
                </a:r>
                <a:r>
                  <a:rPr lang="zh-CN" altLang="en-US" b="0" dirty="0" smtClean="0"/>
                  <a:t>，直到收敛</a:t>
                </a:r>
                <a:endParaRPr lang="en-US" altLang="zh-CN" b="0" dirty="0" smtClean="0"/>
              </a:p>
              <a:p>
                <a:pPr lvl="2"/>
                <a:endParaRPr lang="en-US" altLang="zh-CN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4155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机器学习回顾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Supervised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基本框架</a:t>
            </a:r>
            <a:endParaRPr lang="en-US" altLang="zh-CN" dirty="0" smtClean="0"/>
          </a:p>
          <a:p>
            <a:pPr lvl="2"/>
            <a:endParaRPr lang="en-US" altLang="zh-CN" b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011251"/>
            <a:ext cx="4008549" cy="400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889"/>
      </p:ext>
    </p:extLst>
  </p:cSld>
  <p:clrMapOvr>
    <a:masterClrMapping/>
  </p:clrMapOvr>
</p:sld>
</file>

<file path=ppt/theme/theme1.xml><?xml version="1.0" encoding="utf-8"?>
<a:theme xmlns:a="http://schemas.openxmlformats.org/drawingml/2006/main" name="小象算法课程模板">
  <a:themeElements>
    <a:clrScheme name="2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2_Profile">
      <a:majorFont>
        <a:latin typeface="Times New Roman"/>
        <a:ea typeface="黑体"/>
        <a:cs typeface="宋体"/>
      </a:majorFont>
      <a:minorFont>
        <a:latin typeface="Times New Roman"/>
        <a:ea typeface="华文新魏"/>
        <a:cs typeface="华文新魏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2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小象学院课件模板" id="{16BCD5C2-8C7C-4D46-9C82-83AA2A1B62E0}" vid="{37D20255-9CBF-EF40-B4E0-6042FBFD6705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小象学院课件模板</Template>
  <TotalTime>3616</TotalTime>
  <Words>3444</Words>
  <Application>Microsoft Macintosh PowerPoint</Application>
  <PresentationFormat>On-screen Show (4:3)</PresentationFormat>
  <Paragraphs>721</Paragraphs>
  <Slides>58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Cambria Math</vt:lpstr>
      <vt:lpstr>Times New Roman</vt:lpstr>
      <vt:lpstr>Verdana</vt:lpstr>
      <vt:lpstr>Wingdings</vt:lpstr>
      <vt:lpstr>华文新魏</vt:lpstr>
      <vt:lpstr>宋体</vt:lpstr>
      <vt:lpstr>幼圆</vt:lpstr>
      <vt:lpstr>微软雅黑</vt:lpstr>
      <vt:lpstr>黑体</vt:lpstr>
      <vt:lpstr>Arial</vt:lpstr>
      <vt:lpstr>小象算法课程模板</vt:lpstr>
      <vt:lpstr>法律声明</vt:lpstr>
      <vt:lpstr>神经序列模型 I</vt:lpstr>
      <vt:lpstr>提纲</vt:lpstr>
      <vt:lpstr>机器学习回顾</vt:lpstr>
      <vt:lpstr>机器学习回顾</vt:lpstr>
      <vt:lpstr>机器学习回顾</vt:lpstr>
      <vt:lpstr>机器学习回顾</vt:lpstr>
      <vt:lpstr>机器学习回顾</vt:lpstr>
      <vt:lpstr>机器学习回顾</vt:lpstr>
      <vt:lpstr>机器学习回顾</vt:lpstr>
      <vt:lpstr>机器学习回顾</vt:lpstr>
      <vt:lpstr>机器学习回顾</vt:lpstr>
      <vt:lpstr>机器学习回顾</vt:lpstr>
      <vt:lpstr>机器学习回顾</vt:lpstr>
      <vt:lpstr>机器学习回顾</vt:lpstr>
      <vt:lpstr>机器学习回顾</vt:lpstr>
      <vt:lpstr>神经网络基础</vt:lpstr>
      <vt:lpstr>神经网络基础</vt:lpstr>
      <vt:lpstr>神经网络基础</vt:lpstr>
      <vt:lpstr>神经网络基础</vt:lpstr>
      <vt:lpstr>神经网络基础</vt:lpstr>
      <vt:lpstr>神经网络基础</vt:lpstr>
      <vt:lpstr>神经网络基础</vt:lpstr>
      <vt:lpstr>神经网络基础</vt:lpstr>
      <vt:lpstr>神经网络基础</vt:lpstr>
      <vt:lpstr>神经网络基础</vt:lpstr>
      <vt:lpstr>神经网络基础</vt:lpstr>
      <vt:lpstr>神经网络基础</vt:lpstr>
      <vt:lpstr>神经网络基础</vt:lpstr>
      <vt:lpstr>神经网络基础</vt:lpstr>
      <vt:lpstr>神经网络基础</vt:lpstr>
      <vt:lpstr>神经网络基础</vt:lpstr>
      <vt:lpstr>神经网络基础</vt:lpstr>
      <vt:lpstr>神经网络基础</vt:lpstr>
      <vt:lpstr>神经网络基础</vt:lpstr>
      <vt:lpstr>神经网络基础</vt:lpstr>
      <vt:lpstr>小试牛刀</vt:lpstr>
      <vt:lpstr>小试牛刀</vt:lpstr>
      <vt:lpstr>小试牛刀</vt:lpstr>
      <vt:lpstr>小试牛刀</vt:lpstr>
      <vt:lpstr>小试牛刀</vt:lpstr>
      <vt:lpstr>小试牛刀</vt:lpstr>
      <vt:lpstr>小试牛刀</vt:lpstr>
      <vt:lpstr>NNLM</vt:lpstr>
      <vt:lpstr>NNLM</vt:lpstr>
      <vt:lpstr>NNLM</vt:lpstr>
      <vt:lpstr>NNLM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法律声明</dc:title>
  <dc:creator>Xing Shi</dc:creator>
  <cp:lastModifiedBy>Xing Shi</cp:lastModifiedBy>
  <cp:revision>76</cp:revision>
  <dcterms:created xsi:type="dcterms:W3CDTF">2017-07-03T02:57:04Z</dcterms:created>
  <dcterms:modified xsi:type="dcterms:W3CDTF">2017-07-05T15:13:50Z</dcterms:modified>
</cp:coreProperties>
</file>